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charts/chart3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23"/>
  </p:notesMasterIdLst>
  <p:sldIdLst>
    <p:sldId id="256" r:id="rId2"/>
    <p:sldId id="276" r:id="rId3"/>
    <p:sldId id="277" r:id="rId4"/>
    <p:sldId id="278" r:id="rId5"/>
    <p:sldId id="279" r:id="rId6"/>
    <p:sldId id="280" r:id="rId7"/>
    <p:sldId id="262" r:id="rId8"/>
    <p:sldId id="268" r:id="rId9"/>
    <p:sldId id="281" r:id="rId10"/>
    <p:sldId id="269" r:id="rId11"/>
    <p:sldId id="263" r:id="rId12"/>
    <p:sldId id="267" r:id="rId13"/>
    <p:sldId id="265" r:id="rId14"/>
    <p:sldId id="266" r:id="rId15"/>
    <p:sldId id="283" r:id="rId16"/>
    <p:sldId id="284" r:id="rId17"/>
    <p:sldId id="275" r:id="rId18"/>
    <p:sldId id="285" r:id="rId19"/>
    <p:sldId id="286" r:id="rId20"/>
    <p:sldId id="270" r:id="rId21"/>
    <p:sldId id="287" r:id="rId2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7767" autoAdjust="0"/>
  </p:normalViewPr>
  <p:slideViewPr>
    <p:cSldViewPr snapToGrid="0" snapToObjects="1" showGuides="1">
      <p:cViewPr varScale="1">
        <p:scale>
          <a:sx n="64" d="100"/>
          <a:sy n="64" d="100"/>
        </p:scale>
        <p:origin x="1566" y="60"/>
      </p:cViewPr>
      <p:guideLst>
        <p:guide orient="horz" pos="2160"/>
        <p:guide pos="2857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es-AR" sz="1800" dirty="0"/>
              <a:t>Sueldo neto de Docentes Universitarios</a:t>
            </a:r>
          </a:p>
          <a:p>
            <a:pPr>
              <a:defRPr sz="1800"/>
            </a:pPr>
            <a:r>
              <a:rPr lang="es-AR" sz="1800" dirty="0"/>
              <a:t>Dedicación Exclusiva</a:t>
            </a:r>
          </a:p>
        </c:rich>
      </c:tx>
      <c:layout>
        <c:manualLayout>
          <c:xMode val="edge"/>
          <c:yMode val="edge"/>
          <c:x val="0.187873326577341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40317147856518"/>
          <c:y val="0.194772277227723"/>
          <c:w val="0.84023840769903801"/>
          <c:h val="0.57127371949793404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Sheet1!$B$9</c:f>
              <c:strCache>
                <c:ptCount val="1"/>
                <c:pt idx="0">
                  <c:v>nov-17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Sheet1!$A$10:$A$14</c:f>
              <c:strCache>
                <c:ptCount val="5"/>
                <c:pt idx="0">
                  <c:v>Ayte 1ra DE</c:v>
                </c:pt>
                <c:pt idx="1">
                  <c:v>JTP DE</c:v>
                </c:pt>
                <c:pt idx="2">
                  <c:v>Prof. Adj. DE</c:v>
                </c:pt>
                <c:pt idx="3">
                  <c:v>Prof. Asoc. DE</c:v>
                </c:pt>
                <c:pt idx="4">
                  <c:v>Prof. Tit. DE</c:v>
                </c:pt>
              </c:strCache>
            </c:strRef>
          </c:cat>
          <c:val>
            <c:numRef>
              <c:f>Sheet1!$B$10:$B$14</c:f>
              <c:numCache>
                <c:formatCode>0</c:formatCode>
                <c:ptCount val="5"/>
                <c:pt idx="0">
                  <c:v>22839.112979999911</c:v>
                </c:pt>
                <c:pt idx="1">
                  <c:v>24994.81725</c:v>
                </c:pt>
                <c:pt idx="2">
                  <c:v>33444.905400000003</c:v>
                </c:pt>
                <c:pt idx="3">
                  <c:v>43676.41012</c:v>
                </c:pt>
                <c:pt idx="4">
                  <c:v>56066.789900000003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A84-4E30-8E4B-46372F644101}"/>
            </c:ext>
          </c:extLst>
        </c:ser>
        <c:ser>
          <c:idx val="1"/>
          <c:order val="1"/>
          <c:tx>
            <c:strRef>
              <c:f>Sheet1!$C$9</c:f>
              <c:strCache>
                <c:ptCount val="1"/>
                <c:pt idx="0">
                  <c:v>jul-18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Sheet1!$A$10:$A$14</c:f>
              <c:strCache>
                <c:ptCount val="5"/>
                <c:pt idx="0">
                  <c:v>Ayte 1ra DE</c:v>
                </c:pt>
                <c:pt idx="1">
                  <c:v>JTP DE</c:v>
                </c:pt>
                <c:pt idx="2">
                  <c:v>Prof. Adj. DE</c:v>
                </c:pt>
                <c:pt idx="3">
                  <c:v>Prof. Asoc. DE</c:v>
                </c:pt>
                <c:pt idx="4">
                  <c:v>Prof. Tit. DE</c:v>
                </c:pt>
              </c:strCache>
            </c:strRef>
          </c:cat>
          <c:val>
            <c:numRef>
              <c:f>Sheet1!$C$10:$C$14</c:f>
              <c:numCache>
                <c:formatCode>0</c:formatCode>
                <c:ptCount val="5"/>
                <c:pt idx="0">
                  <c:v>25911.636299999998</c:v>
                </c:pt>
                <c:pt idx="1">
                  <c:v>26826.502199999999</c:v>
                </c:pt>
                <c:pt idx="2">
                  <c:v>35893.468200000003</c:v>
                </c:pt>
                <c:pt idx="3">
                  <c:v>46241.972500000003</c:v>
                </c:pt>
                <c:pt idx="4">
                  <c:v>59188.19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A84-4E30-8E4B-46372F644101}"/>
            </c:ext>
          </c:extLst>
        </c:ser>
        <c:ser>
          <c:idx val="2"/>
          <c:order val="2"/>
          <c:tx>
            <c:strRef>
              <c:f>Sheet1!$D$9</c:f>
              <c:strCache>
                <c:ptCount val="1"/>
                <c:pt idx="0">
                  <c:v>Ajustado por inflación jul-18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Sheet1!$A$10:$A$14</c:f>
              <c:strCache>
                <c:ptCount val="5"/>
                <c:pt idx="0">
                  <c:v>Ayte 1ra DE</c:v>
                </c:pt>
                <c:pt idx="1">
                  <c:v>JTP DE</c:v>
                </c:pt>
                <c:pt idx="2">
                  <c:v>Prof. Adj. DE</c:v>
                </c:pt>
                <c:pt idx="3">
                  <c:v>Prof. Asoc. DE</c:v>
                </c:pt>
                <c:pt idx="4">
                  <c:v>Prof. Tit. DE</c:v>
                </c:pt>
              </c:strCache>
            </c:strRef>
          </c:cat>
          <c:val>
            <c:numRef>
              <c:f>Sheet1!$D$10:$D$14</c:f>
              <c:numCache>
                <c:formatCode>0</c:formatCode>
                <c:ptCount val="5"/>
                <c:pt idx="0">
                  <c:v>28137.787191359999</c:v>
                </c:pt>
                <c:pt idx="1">
                  <c:v>30793.614851999999</c:v>
                </c:pt>
                <c:pt idx="2">
                  <c:v>41204.123452799977</c:v>
                </c:pt>
                <c:pt idx="3">
                  <c:v>53809.337267839997</c:v>
                </c:pt>
                <c:pt idx="4">
                  <c:v>69074.285156800004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A84-4E30-8E4B-46372F64410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26248328"/>
        <c:axId val="-2133178296"/>
      </c:barChart>
      <c:catAx>
        <c:axId val="-2126248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33178296"/>
        <c:crosses val="autoZero"/>
        <c:auto val="1"/>
        <c:lblAlgn val="ctr"/>
        <c:lblOffset val="100"/>
        <c:noMultiLvlLbl val="0"/>
      </c:catAx>
      <c:valAx>
        <c:axId val="-2133178296"/>
        <c:scaling>
          <c:orientation val="minMax"/>
          <c:max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\ 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26248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07130176968101"/>
          <c:y val="0.91645135669044897"/>
          <c:w val="0.67698191943124597"/>
          <c:h val="6.3209908170295606E-2"/>
        </c:manualLayout>
      </c:layout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/>
          <a:cs typeface="Arial"/>
        </a:defRPr>
      </a:pPr>
      <a:endParaRPr lang="es-AR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es-AR" sz="1800" dirty="0"/>
              <a:t>Sueldo neto de investigadores del Conicet</a:t>
            </a:r>
          </a:p>
        </c:rich>
      </c:tx>
      <c:layout>
        <c:manualLayout>
          <c:xMode val="edge"/>
          <c:yMode val="edge"/>
          <c:x val="0.194657730399710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3"/>
          <c:order val="0"/>
          <c:tx>
            <c:strRef>
              <c:f>Sheet1!$B$20</c:f>
              <c:strCache>
                <c:ptCount val="1"/>
                <c:pt idx="0">
                  <c:v>dec-17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Sheet1!$A$23:$A$27</c:f>
              <c:strCache>
                <c:ptCount val="5"/>
                <c:pt idx="0">
                  <c:v>Asistente</c:v>
                </c:pt>
                <c:pt idx="1">
                  <c:v>Adjunto</c:v>
                </c:pt>
                <c:pt idx="2">
                  <c:v>Independiente</c:v>
                </c:pt>
                <c:pt idx="3">
                  <c:v>Principal</c:v>
                </c:pt>
                <c:pt idx="4">
                  <c:v>Superior</c:v>
                </c:pt>
              </c:strCache>
            </c:strRef>
          </c:cat>
          <c:val>
            <c:numRef>
              <c:f>Sheet1!$B$23:$B$27</c:f>
              <c:numCache>
                <c:formatCode>0</c:formatCode>
                <c:ptCount val="5"/>
                <c:pt idx="0">
                  <c:v>30251.52</c:v>
                </c:pt>
                <c:pt idx="1">
                  <c:v>35163.599999999999</c:v>
                </c:pt>
                <c:pt idx="2">
                  <c:v>41538</c:v>
                </c:pt>
                <c:pt idx="3">
                  <c:v>48552.4</c:v>
                </c:pt>
                <c:pt idx="4">
                  <c:v>55449.8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FDE-47D2-A3D0-01C413B0B6D9}"/>
            </c:ext>
          </c:extLst>
        </c:ser>
        <c:ser>
          <c:idx val="4"/>
          <c:order val="1"/>
          <c:tx>
            <c:strRef>
              <c:f>Sheet1!$C$11</c:f>
              <c:strCache>
                <c:ptCount val="1"/>
                <c:pt idx="0">
                  <c:v>jul-18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Sheet1!$A$23:$A$27</c:f>
              <c:strCache>
                <c:ptCount val="5"/>
                <c:pt idx="0">
                  <c:v>Asistente</c:v>
                </c:pt>
                <c:pt idx="1">
                  <c:v>Adjunto</c:v>
                </c:pt>
                <c:pt idx="2">
                  <c:v>Independiente</c:v>
                </c:pt>
                <c:pt idx="3">
                  <c:v>Principal</c:v>
                </c:pt>
                <c:pt idx="4">
                  <c:v>Superior</c:v>
                </c:pt>
              </c:strCache>
            </c:strRef>
          </c:cat>
          <c:val>
            <c:numRef>
              <c:f>Sheet1!$C$14:$C$18</c:f>
              <c:numCache>
                <c:formatCode>General</c:formatCode>
                <c:ptCount val="5"/>
                <c:pt idx="0">
                  <c:v>31091.46560000001</c:v>
                </c:pt>
                <c:pt idx="1">
                  <c:v>36470.6</c:v>
                </c:pt>
                <c:pt idx="2">
                  <c:v>42694</c:v>
                </c:pt>
                <c:pt idx="3">
                  <c:v>49638.400000000001</c:v>
                </c:pt>
                <c:pt idx="4">
                  <c:v>56439.8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FDE-47D2-A3D0-01C413B0B6D9}"/>
            </c:ext>
          </c:extLst>
        </c:ser>
        <c:ser>
          <c:idx val="5"/>
          <c:order val="2"/>
          <c:tx>
            <c:strRef>
              <c:f>Sheet1!$C$20</c:f>
              <c:strCache>
                <c:ptCount val="1"/>
                <c:pt idx="0">
                  <c:v>set-18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Sheet1!$A$23:$A$27</c:f>
              <c:strCache>
                <c:ptCount val="5"/>
                <c:pt idx="0">
                  <c:v>Asistente</c:v>
                </c:pt>
                <c:pt idx="1">
                  <c:v>Adjunto</c:v>
                </c:pt>
                <c:pt idx="2">
                  <c:v>Independiente</c:v>
                </c:pt>
                <c:pt idx="3">
                  <c:v>Principal</c:v>
                </c:pt>
                <c:pt idx="4">
                  <c:v>Superior</c:v>
                </c:pt>
              </c:strCache>
            </c:strRef>
          </c:cat>
          <c:val>
            <c:numRef>
              <c:f>Sheet1!$C$23:$C$27</c:f>
              <c:numCache>
                <c:formatCode>General</c:formatCode>
                <c:ptCount val="5"/>
                <c:pt idx="0">
                  <c:v>34308.248</c:v>
                </c:pt>
                <c:pt idx="1">
                  <c:v>38075.600000000013</c:v>
                </c:pt>
                <c:pt idx="2">
                  <c:v>44133</c:v>
                </c:pt>
                <c:pt idx="3">
                  <c:v>50995.4</c:v>
                </c:pt>
                <c:pt idx="4">
                  <c:v>57564.800000000003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FDE-47D2-A3D0-01C413B0B6D9}"/>
            </c:ext>
          </c:extLst>
        </c:ser>
        <c:ser>
          <c:idx val="1"/>
          <c:order val="3"/>
          <c:tx>
            <c:strRef>
              <c:f>Sheet1!$D$20</c:f>
              <c:strCache>
                <c:ptCount val="1"/>
                <c:pt idx="0">
                  <c:v>sep-18 ajustado por Inflación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Sheet1!$A$23:$A$27</c:f>
              <c:strCache>
                <c:ptCount val="5"/>
                <c:pt idx="0">
                  <c:v>Asistente</c:v>
                </c:pt>
                <c:pt idx="1">
                  <c:v>Adjunto</c:v>
                </c:pt>
                <c:pt idx="2">
                  <c:v>Independiente</c:v>
                </c:pt>
                <c:pt idx="3">
                  <c:v>Principal</c:v>
                </c:pt>
                <c:pt idx="4">
                  <c:v>Superior</c:v>
                </c:pt>
              </c:strCache>
            </c:strRef>
          </c:cat>
          <c:val>
            <c:numRef>
              <c:f>Sheet1!$D$23:$D$27</c:f>
              <c:numCache>
                <c:formatCode>General</c:formatCode>
                <c:ptCount val="5"/>
                <c:pt idx="0">
                  <c:v>37814.400000000009</c:v>
                </c:pt>
                <c:pt idx="1">
                  <c:v>43954.5</c:v>
                </c:pt>
                <c:pt idx="2">
                  <c:v>51922.5</c:v>
                </c:pt>
                <c:pt idx="3">
                  <c:v>60690.5</c:v>
                </c:pt>
                <c:pt idx="4">
                  <c:v>69312.25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FDE-47D2-A3D0-01C413B0B6D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4760808"/>
        <c:axId val="-2125921448"/>
      </c:barChart>
      <c:catAx>
        <c:axId val="-2134760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25921448"/>
        <c:crosses val="autoZero"/>
        <c:auto val="1"/>
        <c:lblAlgn val="ctr"/>
        <c:lblOffset val="100"/>
        <c:noMultiLvlLbl val="0"/>
      </c:catAx>
      <c:valAx>
        <c:axId val="-2125921448"/>
        <c:scaling>
          <c:orientation val="minMax"/>
          <c:max val="7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\ 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34760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/>
          <a:cs typeface="Arial"/>
        </a:defRPr>
      </a:pPr>
      <a:endParaRPr lang="es-A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 sz="1800"/>
            </a:pPr>
            <a:r>
              <a:rPr lang="es-AR" sz="1800" dirty="0"/>
              <a:t>Estipendio de Becas del Conicet</a:t>
            </a:r>
          </a:p>
        </c:rich>
      </c:tx>
      <c:layout>
        <c:manualLayout>
          <c:xMode val="edge"/>
          <c:yMode val="edge"/>
          <c:x val="0.21251741967517099"/>
          <c:y val="0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122114957523801"/>
          <c:y val="0.195241495803124"/>
          <c:w val="0.90942904326308305"/>
          <c:h val="0.59092892596346303"/>
        </c:manualLayout>
      </c:layout>
      <c:barChart>
        <c:barDir val="col"/>
        <c:grouping val="clustered"/>
        <c:varyColors val="0"/>
        <c:ser>
          <c:idx val="2"/>
          <c:order val="0"/>
          <c:tx>
            <c:strRef>
              <c:f>Sheet1!$B$20</c:f>
              <c:strCache>
                <c:ptCount val="1"/>
                <c:pt idx="0">
                  <c:v>dec-17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Sheet1!$A$21:$A$22</c:f>
              <c:strCache>
                <c:ptCount val="2"/>
                <c:pt idx="0">
                  <c:v>Doctoral</c:v>
                </c:pt>
                <c:pt idx="1">
                  <c:v>Postdoctoral</c:v>
                </c:pt>
              </c:strCache>
            </c:strRef>
          </c:cat>
          <c:val>
            <c:numRef>
              <c:f>Sheet1!$B$21:$B$22</c:f>
              <c:numCache>
                <c:formatCode>General</c:formatCode>
                <c:ptCount val="2"/>
                <c:pt idx="0">
                  <c:v>18981</c:v>
                </c:pt>
                <c:pt idx="1">
                  <c:v>23386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0AC-464D-A69E-3A8E907222BB}"/>
            </c:ext>
          </c:extLst>
        </c:ser>
        <c:ser>
          <c:idx val="4"/>
          <c:order val="1"/>
          <c:tx>
            <c:strRef>
              <c:f>Sheet1!$C$11</c:f>
              <c:strCache>
                <c:ptCount val="1"/>
                <c:pt idx="0">
                  <c:v>jul-18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Sheet1!$A$21:$A$22</c:f>
              <c:strCache>
                <c:ptCount val="2"/>
                <c:pt idx="0">
                  <c:v>Doctoral</c:v>
                </c:pt>
                <c:pt idx="1">
                  <c:v>Postdoctoral</c:v>
                </c:pt>
              </c:strCache>
            </c:strRef>
          </c:cat>
          <c:val>
            <c:numRef>
              <c:f>Sheet1!$C$12:$C$13</c:f>
              <c:numCache>
                <c:formatCode>General</c:formatCode>
                <c:ptCount val="2"/>
                <c:pt idx="0">
                  <c:v>19550.43</c:v>
                </c:pt>
                <c:pt idx="1">
                  <c:v>24087.58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30AC-464D-A69E-3A8E907222BB}"/>
            </c:ext>
          </c:extLst>
        </c:ser>
        <c:ser>
          <c:idx val="1"/>
          <c:order val="2"/>
          <c:tx>
            <c:strRef>
              <c:f>Sheet1!$C$20</c:f>
              <c:strCache>
                <c:ptCount val="1"/>
                <c:pt idx="0">
                  <c:v>set-18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Sheet1!$A$21:$A$22</c:f>
              <c:strCache>
                <c:ptCount val="2"/>
                <c:pt idx="0">
                  <c:v>Doctoral</c:v>
                </c:pt>
                <c:pt idx="1">
                  <c:v>Postdoctoral</c:v>
                </c:pt>
              </c:strCache>
            </c:strRef>
          </c:cat>
          <c:val>
            <c:numRef>
              <c:f>Sheet1!$C$21:$C$22</c:f>
              <c:numCache>
                <c:formatCode>General</c:formatCode>
                <c:ptCount val="2"/>
                <c:pt idx="0">
                  <c:v>21828.149999999991</c:v>
                </c:pt>
                <c:pt idx="1">
                  <c:v>26893.899999999991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30AC-464D-A69E-3A8E907222BB}"/>
            </c:ext>
          </c:extLst>
        </c:ser>
        <c:ser>
          <c:idx val="0"/>
          <c:order val="3"/>
          <c:tx>
            <c:strRef>
              <c:f>Sheet1!$D$20</c:f>
              <c:strCache>
                <c:ptCount val="1"/>
                <c:pt idx="0">
                  <c:v>sep-18 ajustado por Inflación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Sheet1!$A$21:$A$22</c:f>
              <c:strCache>
                <c:ptCount val="2"/>
                <c:pt idx="0">
                  <c:v>Doctoral</c:v>
                </c:pt>
                <c:pt idx="1">
                  <c:v>Postdoctoral</c:v>
                </c:pt>
              </c:strCache>
            </c:strRef>
          </c:cat>
          <c:val>
            <c:numRef>
              <c:f>Sheet1!$D$21:$D$22</c:f>
              <c:numCache>
                <c:formatCode>General</c:formatCode>
                <c:ptCount val="2"/>
                <c:pt idx="0">
                  <c:v>23726.25</c:v>
                </c:pt>
                <c:pt idx="1">
                  <c:v>29232.5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30AC-464D-A69E-3A8E907222B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2134698488"/>
        <c:axId val="-2125902776"/>
      </c:barChart>
      <c:catAx>
        <c:axId val="-21346984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25902776"/>
        <c:crosses val="autoZero"/>
        <c:auto val="1"/>
        <c:lblAlgn val="ctr"/>
        <c:lblOffset val="100"/>
        <c:noMultiLvlLbl val="0"/>
      </c:catAx>
      <c:valAx>
        <c:axId val="-2125902776"/>
        <c:scaling>
          <c:orientation val="minMax"/>
          <c:max val="3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\ #,##0.0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s-AR"/>
          </a:p>
        </c:txPr>
        <c:crossAx val="-213469848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s-AR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400">
          <a:latin typeface="Arial"/>
          <a:cs typeface="Arial"/>
        </a:defRPr>
      </a:pPr>
      <a:endParaRPr lang="es-AR"/>
    </a:p>
  </c:txPr>
  <c:externalData r:id="rId1">
    <c:autoUpdate val="0"/>
  </c:externalData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0.16128</cdr:x>
      <cdr:y>0.84395</cdr:y>
    </cdr:from>
    <cdr:to>
      <cdr:x>1</cdr:x>
      <cdr:y>0.92892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134744" y="3729581"/>
          <a:ext cx="5900986" cy="375513"/>
        </a:xfrm>
        <a:prstGeom xmlns:a="http://schemas.openxmlformats.org/drawingml/2006/main" prst="rect">
          <a:avLst/>
        </a:prstGeom>
        <a:noFill xmlns:a="http://schemas.openxmlformats.org/drawingml/2006/main"/>
      </cdr:spPr>
      <cdr:style>
        <a:lnRef xmlns:a="http://schemas.openxmlformats.org/drawingml/2006/main" idx="0">
          <a:scrgbClr r="0" g="0" b="0"/>
        </a:lnRef>
        <a:fillRef xmlns:a="http://schemas.openxmlformats.org/drawingml/2006/main" idx="0">
          <a:scrgbClr r="0" g="0" b="0"/>
        </a:fillRef>
        <a:effectRef xmlns:a="http://schemas.openxmlformats.org/drawingml/2006/main" idx="0">
          <a:scrgbClr r="0" g="0" b="0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 wrap="none" rtlCol="0" anchor="t">
          <a:noAutofit/>
        </a:bodyPr>
        <a:lstStyle xmlns:a="http://schemas.openxmlformats.org/drawingml/2006/main">
          <a:defPPr>
            <a:defRPr lang="en-US"/>
          </a:defPPr>
          <a:lvl1pPr marL="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1pPr>
          <a:lvl2pPr marL="457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2pPr>
          <a:lvl3pPr marL="914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3pPr>
          <a:lvl4pPr marL="1371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4pPr>
          <a:lvl5pPr marL="18288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5pPr>
          <a:lvl6pPr marL="22860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6pPr>
          <a:lvl7pPr marL="27432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7pPr>
          <a:lvl8pPr marL="32004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8pPr>
          <a:lvl9pPr marL="3657600" algn="l" defTabSz="457200" rtl="0" eaLnBrk="1" latinLnBrk="0" hangingPunct="1">
            <a:defRPr sz="1800" kern="1200">
              <a:solidFill>
                <a:schemeClr val="tx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r>
            <a:rPr lang="es-AR" sz="1400" dirty="0">
              <a:latin typeface="Arial"/>
              <a:cs typeface="Arial"/>
            </a:rPr>
            <a:t> Sin</a:t>
          </a:r>
          <a:r>
            <a:rPr lang="es-AR" sz="1400" baseline="0" dirty="0">
              <a:latin typeface="Arial"/>
              <a:cs typeface="Arial"/>
            </a:rPr>
            <a:t>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latin typeface="Arial"/>
              <a:cs typeface="Arial"/>
            </a:rPr>
            <a:t>nt.         </a:t>
          </a:r>
          <a:r>
            <a:rPr lang="es-AR" sz="1400" dirty="0">
              <a:latin typeface="Arial"/>
              <a:cs typeface="Arial"/>
            </a:rPr>
            <a:t> </a:t>
          </a:r>
          <a:r>
            <a:rPr lang="es-AR" sz="1400" baseline="0" dirty="0">
              <a:latin typeface="Arial"/>
              <a:cs typeface="Arial"/>
            </a:rPr>
            <a:t>5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latin typeface="Arial"/>
              <a:cs typeface="Arial"/>
            </a:rPr>
            <a:t>ños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latin typeface="Arial"/>
              <a:cs typeface="Arial"/>
            </a:rPr>
            <a:t>nt.    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10 años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nt.    17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ños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nt.    24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ños </a:t>
          </a:r>
          <a:r>
            <a:rPr lang="es-AR" sz="1400" dirty="0">
              <a:latin typeface="Arial"/>
              <a:cs typeface="Arial"/>
            </a:rPr>
            <a:t>a</a:t>
          </a:r>
          <a:r>
            <a:rPr lang="es-AR" sz="1400" baseline="0" dirty="0">
              <a:solidFill>
                <a:schemeClr val="tx1"/>
              </a:solidFill>
              <a:effectLst/>
              <a:latin typeface="Arial"/>
              <a:cs typeface="Arial"/>
            </a:rPr>
            <a:t>nt.</a:t>
          </a:r>
          <a:endParaRPr lang="es-AR" sz="1400" dirty="0">
            <a:effectLst/>
            <a:latin typeface="Arial"/>
            <a:cs typeface="Arial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AR" sz="1400" dirty="0">
            <a:effectLst/>
            <a:latin typeface="Arial"/>
            <a:cs typeface="Arial"/>
          </a:endParaRPr>
        </a:p>
        <a:p xmlns:a="http://schemas.openxmlformats.org/drawingml/2006/main">
          <a:pPr marL="0" marR="0" lvl="0" indent="0" defTabSz="914400" eaLnBrk="1" fontAlgn="auto" latinLnBrk="0" hangingPunct="1">
            <a:lnSpc>
              <a:spcPct val="100000"/>
            </a:lnSpc>
            <a:spcBef>
              <a:spcPts val="0"/>
            </a:spcBef>
            <a:spcAft>
              <a:spcPts val="0"/>
            </a:spcAft>
            <a:buClrTx/>
            <a:buSzTx/>
            <a:buFontTx/>
            <a:buNone/>
            <a:tabLst/>
            <a:defRPr/>
          </a:pPr>
          <a:endParaRPr lang="es-AR" sz="900" dirty="0">
            <a:effectLst/>
            <a:latin typeface="Arial"/>
            <a:cs typeface="Arial"/>
          </a:endParaRPr>
        </a:p>
        <a:p xmlns:a="http://schemas.openxmlformats.org/drawingml/2006/main">
          <a:endParaRPr lang="es-AR" sz="900" dirty="0">
            <a:latin typeface="Arial"/>
            <a:cs typeface="Arial"/>
          </a:endParaRP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160572-B653-0C47-9951-E6A4533D00B4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C21C21-6C71-B649-A8C6-34FB39B066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126103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lang="es-AR" dirty="0">
                <a:latin typeface="Arial"/>
                <a:cs typeface="Arial"/>
              </a:rPr>
              <a:t>Si tuviésemos una distribución estable de edades esperaríamos unas 24-25 jubilaciones por año (ingreso a los 34-35 años, jubilación a los 65-67 años.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AR" noProof="0" dirty="0"/>
              <a:t>Los datos de inicio PICT tercer año se calcularon con el dólar a 22$ (hoy está a 30).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91285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8575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/>
              <a:t>El sueldo bruto de nov-17 incluye el último tramo de la paritaria del año pasado. </a:t>
            </a:r>
          </a:p>
          <a:p>
            <a:pPr marL="28575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/>
              <a:t>El sueldo bruto de jul-17 fue corregido por la SPU sin paritaria. </a:t>
            </a:r>
          </a:p>
          <a:p>
            <a:pPr marL="28575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/>
              <a:t>Para calcular el neto se descontó el 17% y el descuento de ganancias sin ninguna deducción.</a:t>
            </a:r>
          </a:p>
          <a:p>
            <a:pPr marL="285750" indent="0"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/>
              <a:t>Para calcular el sueldo neto actualizado por inflación a jul-18 se</a:t>
            </a:r>
            <a:r>
              <a:rPr lang="es-US" sz="1200" baseline="0" dirty="0"/>
              <a:t> </a:t>
            </a:r>
            <a:r>
              <a:rPr lang="es-US" sz="1200" dirty="0"/>
              <a:t>corrigió el neto de nov-17 por la inflación publicada para dic-17 y los seis primeros meses de 2018(19,90%) + un estimado para julio (2,8%).</a:t>
            </a:r>
            <a:endParaRPr lang="es-AR" sz="1200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248061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>
                <a:solidFill>
                  <a:srgbClr val="000000"/>
                </a:solidFill>
                <a:latin typeface="Arial"/>
                <a:cs typeface="Arial"/>
              </a:rPr>
              <a:t>El sueldo bruto de dec-17 que incluye el último tramo de la paritaria del año pasado fue tomado de la página de Conicet.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>
                <a:solidFill>
                  <a:srgbClr val="000000"/>
                </a:solidFill>
                <a:latin typeface="Arial"/>
                <a:cs typeface="Arial"/>
              </a:rPr>
              <a:t>El sueldo bruto de jul-18 y set-18 fue corregido por la paritaria de UPCN.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>
                <a:solidFill>
                  <a:srgbClr val="000000"/>
                </a:solidFill>
                <a:latin typeface="Arial"/>
                <a:cs typeface="Arial"/>
              </a:rPr>
              <a:t>Para calcular el neto se descontó el 20% y el descuento de ganancias sin ninguna deducción.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None/>
            </a:pPr>
            <a:r>
              <a:rPr lang="es-US" sz="1200" dirty="0">
                <a:solidFill>
                  <a:srgbClr val="000000"/>
                </a:solidFill>
                <a:latin typeface="Arial"/>
                <a:cs typeface="Arial"/>
              </a:rPr>
              <a:t>Para calcular el sueldo neto actualizado por inflación a set-18 se corrigió el neto de dec-17 por la inflación publicada para los seis primeros meses de 2018(16,30%) + un estimado para julio, agosto y setiembre (7,5 %).</a:t>
            </a:r>
            <a:endParaRPr lang="es-AR" sz="1200" dirty="0">
              <a:solidFill>
                <a:srgbClr val="000000"/>
              </a:solidFill>
              <a:latin typeface="Arial"/>
              <a:cs typeface="Arial"/>
            </a:endParaRP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999128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US" sz="1200" dirty="0">
                <a:solidFill>
                  <a:schemeClr val="tx1"/>
                </a:solidFill>
              </a:rPr>
              <a:t>El estipendio de dec-17 es el promedio publicado por Conicet.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US" sz="1200" dirty="0">
                <a:solidFill>
                  <a:schemeClr val="tx1"/>
                </a:solidFill>
              </a:rPr>
              <a:t>El estipendio de jul-18 y set-18 fue corregido por la paritaria de UPCN. </a:t>
            </a:r>
          </a:p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r>
              <a:rPr lang="es-US" sz="1200" dirty="0">
                <a:solidFill>
                  <a:schemeClr val="tx1"/>
                </a:solidFill>
              </a:rPr>
              <a:t>Para calcular el sueldo neto actualizado por inflación a set-18 se corrigióí el neto de dec-17 por la inflación publicada para los seis primeros meses de 2018 (16,30%) + un estimado para julio, agosto y setiembre (7,5 %).</a:t>
            </a: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l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</a:pPr>
            <a:endParaRPr lang="es-AR" sz="1200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3C21C21-6C71-B649-A8C6-34FB39B0665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399686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44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4262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640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12221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089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0786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33094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236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23320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9022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784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5090AD8-4A7A-F142-B0CB-A418EBF96C83}" type="datetimeFigureOut">
              <a:rPr lang="en-US" smtClean="0"/>
              <a:t>8/10/2018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7BA918-0E53-B442-8AA5-4859F6932F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69660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gif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hyperlink" Target="https://www.presupuestoabierto.gob.ar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690571"/>
            <a:ext cx="9144000" cy="720311"/>
          </a:xfrm>
        </p:spPr>
        <p:txBody>
          <a:bodyPr>
            <a:normAutofit/>
          </a:bodyPr>
          <a:lstStyle/>
          <a:p>
            <a:r>
              <a:rPr lang="es-AR" sz="3200" dirty="0">
                <a:latin typeface="Arial"/>
                <a:cs typeface="Arial"/>
              </a:rPr>
              <a:t>Ciencia y Universidad en Emergencia</a:t>
            </a:r>
          </a:p>
        </p:txBody>
      </p:sp>
      <p:pic>
        <p:nvPicPr>
          <p:cNvPr id="3" name="1 Imagen" descr="Logo EXACTAS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2960555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kLBdzMXoAAlJNx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488"/>
          <a:stretch/>
        </p:blipFill>
        <p:spPr>
          <a:xfrm>
            <a:off x="1676398" y="851048"/>
            <a:ext cx="5784853" cy="432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del Conicet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825" y="5346013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del Conicet (en millones de U$S) entre el 2009 y el 2018.</a:t>
            </a:r>
          </a:p>
        </p:txBody>
      </p:sp>
      <p:pic>
        <p:nvPicPr>
          <p:cNvPr id="7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2586282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kLBXuDWsAcfXjh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068"/>
          <a:stretch/>
        </p:blipFill>
        <p:spPr>
          <a:xfrm>
            <a:off x="1657526" y="1102966"/>
            <a:ext cx="5822598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174" y="195376"/>
            <a:ext cx="91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 la Agencia Nacional de Promoción</a:t>
            </a:r>
          </a:p>
          <a:p>
            <a:pPr algn="ctr"/>
            <a:r>
              <a:rPr lang="es-AR" sz="2400" b="1" dirty="0">
                <a:latin typeface="Arial"/>
                <a:cs typeface="Arial"/>
              </a:rPr>
              <a:t>Científica y Tecnológica (ANPCyT)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825" y="5446285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 la ANPCyT (en millones de U$S) entre el 2009 y el 2018.</a:t>
            </a:r>
          </a:p>
        </p:txBody>
      </p:sp>
      <p:pic>
        <p:nvPicPr>
          <p:cNvPr id="8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669981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kLBvBkX4AELQSt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506" t="9508" r="506" b="-9508"/>
          <a:stretch/>
        </p:blipFill>
        <p:spPr>
          <a:xfrm>
            <a:off x="1976825" y="1014443"/>
            <a:ext cx="5184000" cy="4320000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28825" y="5128757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 la CNEA (en millones de U$S) entre el 2009 y el 2018.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-3174" y="195376"/>
            <a:ext cx="91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 la Comisión Nacional</a:t>
            </a:r>
          </a:p>
          <a:p>
            <a:pPr algn="ctr"/>
            <a:r>
              <a:rPr lang="es-AR" sz="2400" b="1" dirty="0">
                <a:latin typeface="Arial"/>
                <a:cs typeface="Arial"/>
              </a:rPr>
              <a:t>de Energía Atómica (CNEA)</a:t>
            </a:r>
          </a:p>
        </p:txBody>
      </p:sp>
      <p:pic>
        <p:nvPicPr>
          <p:cNvPr id="8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312047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kLBksIWwAEOPYJ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766" b="-12766"/>
          <a:stretch/>
        </p:blipFill>
        <p:spPr>
          <a:xfrm>
            <a:off x="1974384" y="1284308"/>
            <a:ext cx="5188881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174" y="195376"/>
            <a:ext cx="91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del Instituto Nacional</a:t>
            </a:r>
          </a:p>
          <a:p>
            <a:pPr algn="ctr"/>
            <a:r>
              <a:rPr lang="es-AR" sz="2400" b="1" dirty="0">
                <a:latin typeface="Arial"/>
                <a:cs typeface="Arial"/>
              </a:rPr>
              <a:t>de Tecnología Agropecuaria (INTA)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825" y="5229029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del INTA (en millones de U$S) entre el 2009 y el 2018.</a:t>
            </a:r>
          </a:p>
        </p:txBody>
      </p:sp>
      <p:pic>
        <p:nvPicPr>
          <p:cNvPr id="7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6161476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kLCdhXWwAM3bp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426"/>
          <a:stretch/>
        </p:blipFill>
        <p:spPr>
          <a:xfrm>
            <a:off x="1645784" y="1086258"/>
            <a:ext cx="5846082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28825" y="5461318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del INIDEP (en millones de U$S) entre el 2009 y el 2018.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del Instituto Nacional de</a:t>
            </a:r>
          </a:p>
          <a:p>
            <a:pPr algn="ctr"/>
            <a:r>
              <a:rPr lang="es-AR" sz="2400" b="1" dirty="0">
                <a:latin typeface="Arial"/>
                <a:cs typeface="Arial"/>
              </a:rPr>
              <a:t>Investigaciones y Desarrollo Pesquero (INIDEP)</a:t>
            </a:r>
          </a:p>
        </p:txBody>
      </p:sp>
      <p:pic>
        <p:nvPicPr>
          <p:cNvPr id="7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6298249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534" y="698525"/>
            <a:ext cx="8279999" cy="5539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AR" b="1" dirty="0">
                <a:latin typeface="Arial"/>
                <a:cs typeface="Arial"/>
              </a:rPr>
              <a:t>Reducción de ingresos a la Carrera del Investigador Científico del Conicet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Se pasó de 600 ingresos en la convocatoria 2016 (300 en temas generales y 300 en temas estratégicos) a 450 en la convocatoria actual (150 en temas generales, 150 en temas estratégicos y 150 para fortalecimiento de instituciones con escaso desarrollo en CyT).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En convocatoria 2016 la FCEN presentó 94 postulantes de los cuales sólo ingresaron 30 (20 en temas abiertos y 10 en temas estratégicos, -32%-). En la convocatoria actual hubo 119 postulantes de la FCEN para la mitad de vacantes (la predicción es de sólo 15 ingresos -12,5%- de postulantes de la FCEN).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La FCEN cuenta con 760 investigadores en la CIC. Este número se ha mantenido relativamente constante en los últimos 5 años (2014: 720, 2015: 736, 2016: 763, 2017: 766, 2018: 760). Esto significa que ingresos y egresos son similares (estamos en estado estacionario).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En el 2006 en número de investigadores CIC era 415. El aumento más importante se produjo entre 2006 y 2014 ( se pasó de 415 a 720).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Con la reducción de ingresos esperada, la población de científicos de la FCEN va a disminuir en los próximos años.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Consecuencias del desfinaciamiento en CyT</a:t>
            </a:r>
          </a:p>
        </p:txBody>
      </p:sp>
      <p:pic>
        <p:nvPicPr>
          <p:cNvPr id="7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786163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45534" y="832221"/>
            <a:ext cx="8279999" cy="5170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AR" b="1" dirty="0">
                <a:latin typeface="Arial"/>
                <a:cs typeface="Arial"/>
              </a:rPr>
              <a:t>Reducción de los subsidios PICT</a:t>
            </a:r>
          </a:p>
          <a:p>
            <a:pPr>
              <a:spcBef>
                <a:spcPts val="1200"/>
              </a:spcBef>
            </a:pPr>
            <a:r>
              <a:rPr lang="es-ES_tradnl" dirty="0">
                <a:latin typeface="Arial"/>
                <a:cs typeface="Arial"/>
              </a:rPr>
              <a:t>1) Disminución de los montos de apertura de la convocatoria (disminución entre convocatorias).</a:t>
            </a:r>
          </a:p>
          <a:p>
            <a:pPr>
              <a:spcBef>
                <a:spcPts val="1200"/>
              </a:spcBef>
            </a:pPr>
            <a:r>
              <a:rPr lang="es-ES_tradnl" dirty="0">
                <a:latin typeface="Arial"/>
                <a:cs typeface="Arial"/>
              </a:rPr>
              <a:t>Monto 2015: 27.000 U$S/año, 2016: 21.000 U$S/año, 2017: 19.600 U$S/año y 2018: 14.000 U$S/año (el monto de la convocatoria 2018 es el 52% del de la convocatoria 2015).</a:t>
            </a:r>
            <a:endParaRPr lang="en-US" dirty="0">
              <a:latin typeface="Arial"/>
              <a:cs typeface="Arial"/>
            </a:endParaRPr>
          </a:p>
          <a:p>
            <a:pPr>
              <a:spcBef>
                <a:spcPts val="1200"/>
              </a:spcBef>
            </a:pPr>
            <a:r>
              <a:rPr lang="es-ES_tradnl" dirty="0">
                <a:latin typeface="Arial"/>
                <a:cs typeface="Arial"/>
              </a:rPr>
              <a:t>2) Disminución durante el desarrollo del subsidio (disminución </a:t>
            </a:r>
            <a:r>
              <a:rPr lang="es-ES_tradnl" dirty="0" err="1">
                <a:latin typeface="Arial"/>
                <a:cs typeface="Arial"/>
              </a:rPr>
              <a:t>intra</a:t>
            </a:r>
            <a:r>
              <a:rPr lang="es-ES_tradnl" dirty="0">
                <a:latin typeface="Arial"/>
                <a:cs typeface="Arial"/>
              </a:rPr>
              <a:t>-convocatoria) debida a la no actualización de los montos durante el subsidio (1 año entre apertura y resultados y 3 años de duración).</a:t>
            </a:r>
            <a:endParaRPr lang="en-US" dirty="0">
              <a:latin typeface="Arial"/>
              <a:cs typeface="Arial"/>
            </a:endParaRPr>
          </a:p>
          <a:p>
            <a:pPr>
              <a:spcBef>
                <a:spcPts val="1200"/>
              </a:spcBef>
            </a:pPr>
            <a:r>
              <a:rPr lang="es-ES_tradnl" dirty="0">
                <a:latin typeface="Arial"/>
                <a:cs typeface="Arial"/>
              </a:rPr>
              <a:t>Subsidio PICT 2015 que era de 27.000 U$S/año en la convocatoria, al inicio del tercer año es de menos de 9.000 U$S/año. Subsidio PICT 2017 al momento de la apertura era 19.600 U$S/año. Hoy son 11.300 U$S/año (y todavía no empezaron).</a:t>
            </a:r>
            <a:endParaRPr lang="en-US" dirty="0">
              <a:latin typeface="Arial"/>
              <a:cs typeface="Arial"/>
            </a:endParaRPr>
          </a:p>
          <a:p>
            <a:pPr>
              <a:spcBef>
                <a:spcPts val="1200"/>
              </a:spcBef>
            </a:pPr>
            <a:r>
              <a:rPr lang="es-ES_tradnl" dirty="0">
                <a:latin typeface="Arial"/>
                <a:cs typeface="Arial"/>
              </a:rPr>
              <a:t>-Difícilmente se puedan cumplir los objetivos planteados con recursos mucho menores que los previstos al momento de elaborar el proyecto.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Consecuencias del desfinaciamiento en CyT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03375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 flipH="1">
            <a:off x="6152443" y="6550223"/>
            <a:ext cx="299155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L. Baraldo, datos ANPCyT y BCRA</a:t>
            </a:r>
          </a:p>
        </p:txBody>
      </p:sp>
      <p:pic>
        <p:nvPicPr>
          <p:cNvPr id="2" name="Picture 1" descr="Evolucion PICT 3.gif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2991" y="1012226"/>
            <a:ext cx="5458017" cy="4833548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Reducción de los montos de subsidios PICT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835260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5407" y="832221"/>
            <a:ext cx="8279999" cy="34778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AR" b="1" dirty="0">
                <a:latin typeface="Arial"/>
                <a:cs typeface="Arial"/>
              </a:rPr>
              <a:t>Reducción de los subsidios PME </a:t>
            </a:r>
            <a:r>
              <a:rPr lang="es-ES_tradnl" b="1" dirty="0">
                <a:latin typeface="Arial"/>
                <a:cs typeface="Arial"/>
              </a:rPr>
              <a:t>(Proyectos de Mejora de Equipamiento)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La FCEN obtuvo 5 subsidios </a:t>
            </a:r>
            <a:r>
              <a:rPr lang="es-ES_tradnl" dirty="0" err="1">
                <a:latin typeface="Arial"/>
                <a:cs typeface="Arial"/>
              </a:rPr>
              <a:t>PME's</a:t>
            </a:r>
            <a:r>
              <a:rPr lang="es-ES_tradnl" dirty="0">
                <a:latin typeface="Arial"/>
                <a:cs typeface="Arial"/>
              </a:rPr>
              <a:t> por un total de más de 50 millones de pesos.</a:t>
            </a: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Convocatoria cerró en noviembre de 2015 (dólar a 9,6 $). Resultados en enero de 2017 (dólar a 16$). Hoy dólar está a casi 30$. 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Conicet ya informó que en los casos en que ellos son la Institución Beneficiaria (IB) no van a poner la diferencia porque no tienen los fondos. La UBA tampoco va a poner la diferencia.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Aft>
                <a:spcPts val="1200"/>
              </a:spcAft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La ANPCyT no contempla actualizar los montos. La mayoría de los equipos no se han comprado y no se van a poder comprar.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Consecuencias del desfinaciamiento en CyT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1984231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825" y="832221"/>
            <a:ext cx="827999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s-AR" b="1" dirty="0">
                <a:latin typeface="Arial"/>
                <a:cs typeface="Arial"/>
              </a:rPr>
              <a:t>Reducción del presupuesto CONICET para subsidios (PIPs, PUE’s) y para gastos de Institutos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Reducción de los montos de las convocatorias de Proyectos de Investigación Plurianual (PIP).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Restricciones para presentarse a los PIP (incompatible con otros subsidios)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Retrasos en los pagos a los PIP (o directamente no se pagan)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No se están realizando nuevas convocatorias a </a:t>
            </a:r>
            <a:r>
              <a:rPr lang="es-ES_tradnl" dirty="0" err="1">
                <a:latin typeface="Arial"/>
                <a:cs typeface="Arial"/>
              </a:rPr>
              <a:t>PIPs</a:t>
            </a:r>
            <a:r>
              <a:rPr lang="es-ES_tradnl" dirty="0">
                <a:latin typeface="Arial"/>
                <a:cs typeface="Arial"/>
              </a:rPr>
              <a:t>.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No están pagando los subsidios de proyectos de UE (</a:t>
            </a:r>
            <a:r>
              <a:rPr lang="es-ES_tradnl" dirty="0" err="1">
                <a:latin typeface="Arial"/>
                <a:cs typeface="Arial"/>
              </a:rPr>
              <a:t>PUEs</a:t>
            </a:r>
            <a:r>
              <a:rPr lang="es-ES_tradnl" dirty="0">
                <a:latin typeface="Arial"/>
                <a:cs typeface="Arial"/>
              </a:rPr>
              <a:t>).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Los institutos Conicet en la UBA van a recibir para gastos de funcionamiento durante el año 2018 un monto anual igual al 40% del presupuesto que recibieron en el 2017.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Consecuencias del desfinaciamiento en CyT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1307981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825" y="867323"/>
            <a:ext cx="8279999" cy="461664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Salario de docentes universitarios aumentó sólo un 5% desde noviembre de 2017 (adelanto a cuenta del convenio paritario).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Salario de no-docentes aumentó sólo un 11% desde septiembre de 2017.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Salario de investigadores del Conicet aumentó sólo un 9% (paritaria del 15% anual, 3% julio, 6% agosto y 6% septiembre). Además monto fijo para salarios mayores de 40.000 (aumento menor al 15%).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Aumento del estipendio de becarios se asimiló al de investigadores (15% anual). Aún no fue cobrado el aumento del 2018 ni la clausula gatillo de la paritaria 2017.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Inflación 2018 enero- junio fue 16%. Prevista para julio &gt;3%. Total 19-20%.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Salarios docentes perdieron al día de hoy un 14%. A esto se suma la pérdida no compensada del 6% en 2016 (paritaria 35%, inflación 41%)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Salarios Conicet perdieron al día de hoy un 11%.</a:t>
            </a:r>
            <a:endParaRPr lang="en-US" dirty="0">
              <a:latin typeface="Arial"/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Disminución de los salarios</a:t>
            </a:r>
          </a:p>
        </p:txBody>
      </p:sp>
      <p:pic>
        <p:nvPicPr>
          <p:cNvPr id="6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7296103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kLBgjVX4AEbXTk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496"/>
          <a:stretch/>
        </p:blipFill>
        <p:spPr>
          <a:xfrm>
            <a:off x="1606689" y="817784"/>
            <a:ext cx="5924272" cy="4320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del Conicet (% destinado a salarios y becas)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28825" y="5195605"/>
            <a:ext cx="8279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% del presupuesto del Conicet destinado al pago de salarios y becas. En la actualidad se destina menos del 5% a pago de subsidios, gastos de funcionamiento de institutos, viajes, etc.</a:t>
            </a:r>
          </a:p>
        </p:txBody>
      </p:sp>
      <p:pic>
        <p:nvPicPr>
          <p:cNvPr id="7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869960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825" y="832221"/>
            <a:ext cx="8279999" cy="5139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Estamos ante una situación de extrema gravedad que afecta las funciones de docencia, investigación y extensión que debe cumplir la Universidad.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Los salarios de docentes-investigadores y no docentes se están deteriorando en forma progresiva.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La disminución de los montos para subsidios de investigación y equipamiento hace cada vez más difícil poder desarrollar las tareas de investigación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Es extremadamente preocupante la reducción de ingresos a la CIC luego de haberse planteado que aumentar el número de investigadores de Argentina era una política de estado.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Esta facultad necesita incorporar investigadores jóvenes.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El 30% de nuestros profesores tiene más de 60 años de edad y el 55% de los profesores más de 55 años de edad.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En los próximos 10 años necesitamos incorporar 200 profesores y hoy estamos perdiendo a quienes los tendrían que remplazar.</a:t>
            </a:r>
          </a:p>
          <a:p>
            <a:pPr marL="285750" indent="-285750">
              <a:spcAft>
                <a:spcPts val="600"/>
              </a:spcAft>
              <a:buFont typeface="Arial"/>
              <a:buChar char="•"/>
            </a:pPr>
            <a:r>
              <a:rPr lang="es-AR" dirty="0">
                <a:latin typeface="Arial"/>
                <a:cs typeface="Arial"/>
              </a:rPr>
              <a:t>Se están generando las condiciones para una nueva fuga de cerebros.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Ciencia y Universidad en emergencia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455040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825" y="5178324"/>
            <a:ext cx="8279999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s-AR" dirty="0">
                <a:latin typeface="Arial"/>
                <a:cs typeface="Arial"/>
              </a:rPr>
              <a:t>Evolución del índice de precios del Indec (línea marrón) y de los salarios de docentes universitarios (línea azul) desde diciembre de 2015 (base 100) a la fecha.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Disminución de los salarios docentes</a:t>
            </a:r>
          </a:p>
        </p:txBody>
      </p:sp>
      <p:pic>
        <p:nvPicPr>
          <p:cNvPr id="2" name="Picture 1" descr="Salarios docentes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512" t="9062" r="9548"/>
          <a:stretch/>
        </p:blipFill>
        <p:spPr>
          <a:xfrm>
            <a:off x="1202121" y="735303"/>
            <a:ext cx="6666733" cy="4320000"/>
          </a:xfrm>
          <a:prstGeom prst="rect">
            <a:avLst/>
          </a:prstGeom>
        </p:spPr>
      </p:pic>
      <p:pic>
        <p:nvPicPr>
          <p:cNvPr id="6" name="1 Imagen" descr="Logo EXACT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9175361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33848608"/>
              </p:ext>
            </p:extLst>
          </p:nvPr>
        </p:nvGraphicFramePr>
        <p:xfrm>
          <a:off x="1054135" y="1025350"/>
          <a:ext cx="7035730" cy="44192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 flipH="1">
            <a:off x="6307666" y="6550223"/>
            <a:ext cx="283633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L. Baraldo, datos SPU e INDEC </a:t>
            </a:r>
          </a:p>
        </p:txBody>
      </p:sp>
      <p:pic>
        <p:nvPicPr>
          <p:cNvPr id="4" name="1 Imagen" descr="Logo EXACT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813976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106472651"/>
              </p:ext>
            </p:extLst>
          </p:nvPr>
        </p:nvGraphicFramePr>
        <p:xfrm>
          <a:off x="739378" y="806410"/>
          <a:ext cx="7665244" cy="489585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 flipH="1">
            <a:off x="5968999" y="6550223"/>
            <a:ext cx="3174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L. Baraldo, datos CONICET e INDEC </a:t>
            </a:r>
          </a:p>
        </p:txBody>
      </p:sp>
      <p:pic>
        <p:nvPicPr>
          <p:cNvPr id="4" name="1 Imagen" descr="Logo EXACT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834325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hart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41430205"/>
              </p:ext>
            </p:extLst>
          </p:nvPr>
        </p:nvGraphicFramePr>
        <p:xfrm>
          <a:off x="1420032" y="1119169"/>
          <a:ext cx="6303935" cy="43723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TextBox 2"/>
          <p:cNvSpPr txBox="1"/>
          <p:nvPr/>
        </p:nvSpPr>
        <p:spPr>
          <a:xfrm flipH="1">
            <a:off x="5968999" y="6550223"/>
            <a:ext cx="317499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L. Baraldo, datos CONICET e INDEC </a:t>
            </a:r>
          </a:p>
        </p:txBody>
      </p:sp>
      <p:pic>
        <p:nvPicPr>
          <p:cNvPr id="5" name="1 Imagen" descr="Logo EXACTAS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876466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Desfinanciamiento del sistema científico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825" y="900746"/>
            <a:ext cx="8279999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El presupuesto de la función Ciencia y Técnica fue el 1,53% del presupuesto nacional en el año 2016, el 1,4% en el 2017 y el 1,27% en el 2018.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El presupuesto 2018, expresado como % del presupuesto nacional, es el 83% del presupuesto 2016.</a:t>
            </a:r>
            <a:endParaRPr lang="en-US" dirty="0">
              <a:latin typeface="Arial"/>
              <a:cs typeface="Arial"/>
            </a:endParaRP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En el 2018 el presupuesto nacional aumentó un 23% respecto al presupuesto 2017 pero el presupuesto de la función CyT aumentó sólo el 11.8%.</a:t>
            </a:r>
          </a:p>
          <a:p>
            <a:pPr marL="285750" indent="-285750">
              <a:spcBef>
                <a:spcPts val="1200"/>
              </a:spcBef>
              <a:buFont typeface="Arial"/>
              <a:buChar char="•"/>
            </a:pPr>
            <a:r>
              <a:rPr lang="es-ES_tradnl" dirty="0">
                <a:latin typeface="Arial"/>
                <a:cs typeface="Arial"/>
              </a:rPr>
              <a:t>El aumento de la función CyT fue sólo un 50% del aumento del presupuesto nacional.</a:t>
            </a:r>
            <a:endParaRPr lang="en-US" dirty="0">
              <a:latin typeface="Arial"/>
              <a:cs typeface="Arial"/>
            </a:endParaRPr>
          </a:p>
        </p:txBody>
      </p:sp>
      <p:pic>
        <p:nvPicPr>
          <p:cNvPr id="8" name="1 Imagen" descr="Logo EXACTAS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188073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DkLBAV9W0AE7bqv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0660"/>
          <a:stretch/>
        </p:blipFill>
        <p:spPr>
          <a:xfrm>
            <a:off x="1668988" y="835584"/>
            <a:ext cx="5799673" cy="4322749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412116" y="5379437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 la función Ciencia y Técnica (en millones de U$S) entre el 2009 y el 2018.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 la función Ciencia y Técnica</a:t>
            </a:r>
          </a:p>
        </p:txBody>
      </p:sp>
      <p:pic>
        <p:nvPicPr>
          <p:cNvPr id="6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271300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DkLBB80X0AMSGVf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1648"/>
          <a:stretch/>
        </p:blipFill>
        <p:spPr>
          <a:xfrm>
            <a:off x="1638407" y="852295"/>
            <a:ext cx="5860835" cy="431999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 flipH="1">
            <a:off x="3753556" y="6542578"/>
            <a:ext cx="539044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sz="1400" dirty="0">
                <a:latin typeface="Arial"/>
                <a:cs typeface="Arial"/>
              </a:rPr>
              <a:t>F. Stefani, datos </a:t>
            </a:r>
            <a:r>
              <a:rPr lang="es-AR" sz="1400" dirty="0">
                <a:latin typeface="Arial"/>
                <a:cs typeface="Arial"/>
                <a:hlinkClick r:id="rId4"/>
              </a:rPr>
              <a:t>https://www.presupuestoabierto.gob.ar</a:t>
            </a:r>
            <a:r>
              <a:rPr lang="es-AR" sz="1400" dirty="0">
                <a:latin typeface="Arial"/>
                <a:cs typeface="Arial"/>
              </a:rPr>
              <a:t> y BCRA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-3174" y="195376"/>
            <a:ext cx="914399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AR" sz="2400" b="1" dirty="0">
                <a:latin typeface="Arial"/>
                <a:cs typeface="Arial"/>
              </a:rPr>
              <a:t>Presupuesto de la función Ciencia y Técnica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28825" y="5346013"/>
            <a:ext cx="827999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dirty="0">
                <a:latin typeface="Arial"/>
                <a:cs typeface="Arial"/>
              </a:rPr>
              <a:t>Evolución del presupuesto de la función Ciencia y Técnica (expresado como %  del presupuesto nacional) entre el 2009 y el 2018.</a:t>
            </a:r>
          </a:p>
        </p:txBody>
      </p:sp>
      <p:pic>
        <p:nvPicPr>
          <p:cNvPr id="8" name="1 Imagen" descr="Logo EXACTAS.jp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8021" y="6093296"/>
            <a:ext cx="1253619" cy="7228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3699449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185</TotalTime>
  <Words>1925</Words>
  <Application>Microsoft Office PowerPoint</Application>
  <PresentationFormat>On-screen Show (4:3)</PresentationFormat>
  <Paragraphs>125</Paragraphs>
  <Slides>21</Slides>
  <Notes>20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Calibri</vt:lpstr>
      <vt:lpstr>Office Theme</vt:lpstr>
      <vt:lpstr>Ciencia y Universidad en Emergencia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UBA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JCR</dc:creator>
  <cp:lastModifiedBy>Andrea Bragas</cp:lastModifiedBy>
  <cp:revision>31</cp:revision>
  <dcterms:created xsi:type="dcterms:W3CDTF">2018-08-09T21:17:46Z</dcterms:created>
  <dcterms:modified xsi:type="dcterms:W3CDTF">2018-08-10T22:04:52Z</dcterms:modified>
</cp:coreProperties>
</file>