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6542"/>
    <p:restoredTop sz="94662"/>
  </p:normalViewPr>
  <p:slideViewPr>
    <p:cSldViewPr snapToGrid="0" snapToObjects="1">
      <p:cViewPr varScale="1">
        <p:scale>
          <a:sx n="194" d="100"/>
          <a:sy n="194" d="100"/>
        </p:scale>
        <p:origin x="-155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8083D3C7-F7BD-6E47-8C74-F915D194F6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02469D19-0AA4-FB45-B492-A536320C05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1B1E9462-4471-5549-B150-7101C3933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4222-3BE6-6B42-BE4B-BAFC9258337D}" type="datetimeFigureOut">
              <a:rPr lang="fr-FR" smtClean="0"/>
              <a:t>12/10/20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FFE49893-3621-264F-8A45-1FE48B085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2B43AA4E-283B-E544-95FB-F93B1FC8E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C6AB-16AE-DB4C-9133-23AA33FFFD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9250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80E9C145-44E0-1045-A5AC-398B3D707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D342A941-7B16-4E4F-8D3F-2DB2F9065C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CEA4C7CD-1881-9943-864F-AF8732604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4222-3BE6-6B42-BE4B-BAFC9258337D}" type="datetimeFigureOut">
              <a:rPr lang="fr-FR" smtClean="0"/>
              <a:t>12/10/20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9B5F7889-DF74-B747-B75A-D36830670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67096E69-678A-E24C-802C-AE76A367F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C6AB-16AE-DB4C-9133-23AA33FFFD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511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xmlns="" id="{77A99ECA-DFB3-C740-9326-957FC12B53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959D8B36-B1F5-CA45-953D-E639AB5027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A8D3D9A8-7D01-284C-B7B8-FD9811B16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4222-3BE6-6B42-BE4B-BAFC9258337D}" type="datetimeFigureOut">
              <a:rPr lang="fr-FR" smtClean="0"/>
              <a:t>12/10/20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601E05C7-91AB-F343-AF1B-3B1337961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86FFEBBD-4184-2646-AC04-FF83E7960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C6AB-16AE-DB4C-9133-23AA33FFFD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2896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A252F8F-546D-D34D-A349-7FDD19E3A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D0CDDFF8-ABB7-704A-B0B0-1F10FB0A32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C16DC990-B51E-1E4E-A493-13A434666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4222-3BE6-6B42-BE4B-BAFC9258337D}" type="datetimeFigureOut">
              <a:rPr lang="fr-FR" smtClean="0"/>
              <a:t>12/10/20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AE38A1DA-30E9-8641-A6B3-58E370B67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762D572A-CB29-F34B-BB51-2766A4F34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C6AB-16AE-DB4C-9133-23AA33FFFD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74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0C70065-A9AB-BA4A-A1AA-6D46C2748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91BDF8C1-2FD2-424A-AC2A-107E646EAD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40A76BE5-0F30-974D-839F-B13529D58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4222-3BE6-6B42-BE4B-BAFC9258337D}" type="datetimeFigureOut">
              <a:rPr lang="fr-FR" smtClean="0"/>
              <a:t>12/10/20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B2C7B6AA-8277-9B4F-A19D-E5C46A482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584EC9D3-8D38-894B-B0E4-0ABBE9568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C6AB-16AE-DB4C-9133-23AA33FFFD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0793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88C7705-FBF3-984E-A223-476FC9E2B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89A041A7-4B82-E441-A97A-73E70C7F2D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F6C76761-BF5E-1944-9319-700706596E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711E4D10-EC09-8C46-B8E4-11A0C69D6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4222-3BE6-6B42-BE4B-BAFC9258337D}" type="datetimeFigureOut">
              <a:rPr lang="fr-FR" smtClean="0"/>
              <a:t>12/10/20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8F8FCD48-A19B-0545-B3C3-1CAF6BD15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A2969E62-DF44-C740-AE4F-0259C7169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C6AB-16AE-DB4C-9133-23AA33FFFD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8394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78B2127-9CD8-EA4F-9546-2D2788F16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5D1958BF-9530-5E43-8082-AD2A0E52A7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62EE78F2-84D5-644E-9151-CE1FD489A0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A3AB3900-7EDD-A644-8938-BC9B26FC79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C9940A4C-60BC-3944-99F4-49E0B1EF23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55541096-12A8-2A46-8770-3AD98E75A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4222-3BE6-6B42-BE4B-BAFC9258337D}" type="datetimeFigureOut">
              <a:rPr lang="fr-FR" smtClean="0"/>
              <a:t>12/10/20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xmlns="" id="{E8F7C78B-2752-7F4D-8E5A-E4ABB240F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xmlns="" id="{A90C0A51-F902-4340-9F22-15CF12D13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C6AB-16AE-DB4C-9133-23AA33FFFD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675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076F7DF-45AA-E845-9C06-6463B4E13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AB6F30E2-F424-5544-99C7-6996DEEA5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4222-3BE6-6B42-BE4B-BAFC9258337D}" type="datetimeFigureOut">
              <a:rPr lang="fr-FR" smtClean="0"/>
              <a:t>12/10/20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0F673D8F-5688-6F48-95D8-0EFB4C4CA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DB4855AD-71DC-094C-AF2D-ACE985B2E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C6AB-16AE-DB4C-9133-23AA33FFFD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9323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DB5A3A22-7953-6B43-ACAC-3F51DB90F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4222-3BE6-6B42-BE4B-BAFC9258337D}" type="datetimeFigureOut">
              <a:rPr lang="fr-FR" smtClean="0"/>
              <a:t>12/10/20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5FC2EDBF-45BB-9244-9E24-0771008DF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58EE2484-8880-9F48-96B5-763FB4E95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C6AB-16AE-DB4C-9133-23AA33FFFD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9869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9DDF76B-7899-6A48-B20E-542F82043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CD1BF5D7-C3D8-5C42-BD70-B003973BE6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694FBB77-41F4-464E-8B52-FBF1EB4B9F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B8872FFB-383C-FA4B-8B90-8595B4A8B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4222-3BE6-6B42-BE4B-BAFC9258337D}" type="datetimeFigureOut">
              <a:rPr lang="fr-FR" smtClean="0"/>
              <a:t>12/10/20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107094BA-4BD9-6644-B85B-15F380E0F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1A1F375E-FEB8-2148-9512-69ADBA39D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C6AB-16AE-DB4C-9133-23AA33FFFD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96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AD6DB85-96C9-E64C-9526-7EBCA07F7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xmlns="" id="{FD3BE724-27E5-8E41-9DD4-1A170FBF86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D36900D2-E156-DA45-991E-0278EF05F8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2E0AF3D4-8A6D-194E-BF34-288063337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4222-3BE6-6B42-BE4B-BAFC9258337D}" type="datetimeFigureOut">
              <a:rPr lang="fr-FR" smtClean="0"/>
              <a:t>12/10/20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7FE4680F-EB32-6A44-B9C1-8E41777A0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AE122116-29B5-EE4F-9393-C486E0D30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9C6AB-16AE-DB4C-9133-23AA33FFFD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5112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93E3AA53-631B-CF40-A08B-91B171C50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1BD310DD-D185-D84E-9DC5-CB2B16FD95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6901222D-A128-864E-8759-6F0707788B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44222-3BE6-6B42-BE4B-BAFC9258337D}" type="datetimeFigureOut">
              <a:rPr lang="fr-FR" smtClean="0"/>
              <a:t>12/10/20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46443635-F6D1-7A4F-8141-759DB7CAAA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EBCF986A-BD51-884D-803A-9E0ED83C3C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9C6AB-16AE-DB4C-9133-23AA33FFFD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846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ctangle à coins arrondis 127">
            <a:extLst>
              <a:ext uri="{FF2B5EF4-FFF2-40B4-BE49-F238E27FC236}">
                <a16:creationId xmlns:a16="http://schemas.microsoft.com/office/drawing/2014/main" xmlns="" id="{8732BEBB-C4C7-D34D-8A60-35525637530F}"/>
              </a:ext>
            </a:extLst>
          </p:cNvPr>
          <p:cNvSpPr/>
          <p:nvPr/>
        </p:nvSpPr>
        <p:spPr>
          <a:xfrm>
            <a:off x="2549988" y="5066610"/>
            <a:ext cx="2318771" cy="253688"/>
          </a:xfrm>
          <a:prstGeom prst="roundRect">
            <a:avLst/>
          </a:prstGeom>
          <a:solidFill>
            <a:schemeClr val="bg1">
              <a:lumMod val="95000"/>
              <a:alpha val="94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117" name="Rectangle à coins arrondis 116">
            <a:extLst>
              <a:ext uri="{FF2B5EF4-FFF2-40B4-BE49-F238E27FC236}">
                <a16:creationId xmlns:a16="http://schemas.microsoft.com/office/drawing/2014/main" xmlns="" id="{AA6169A3-88B2-0148-B8EF-6236C56BECB8}"/>
              </a:ext>
            </a:extLst>
          </p:cNvPr>
          <p:cNvSpPr/>
          <p:nvPr/>
        </p:nvSpPr>
        <p:spPr>
          <a:xfrm>
            <a:off x="77363" y="5337393"/>
            <a:ext cx="2341505" cy="637929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121" name="Rectangle à coins arrondis 120">
            <a:extLst>
              <a:ext uri="{FF2B5EF4-FFF2-40B4-BE49-F238E27FC236}">
                <a16:creationId xmlns:a16="http://schemas.microsoft.com/office/drawing/2014/main" xmlns="" id="{778D5C6D-9919-A246-BA68-D9173FA6833A}"/>
              </a:ext>
            </a:extLst>
          </p:cNvPr>
          <p:cNvSpPr/>
          <p:nvPr/>
        </p:nvSpPr>
        <p:spPr>
          <a:xfrm>
            <a:off x="88731" y="5059029"/>
            <a:ext cx="2318771" cy="253688"/>
          </a:xfrm>
          <a:prstGeom prst="roundRect">
            <a:avLst/>
          </a:prstGeom>
          <a:solidFill>
            <a:schemeClr val="bg1">
              <a:lumMod val="95000"/>
              <a:alpha val="94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38" name="Rectangle à coins arrondis 37">
            <a:extLst>
              <a:ext uri="{FF2B5EF4-FFF2-40B4-BE49-F238E27FC236}">
                <a16:creationId xmlns:a16="http://schemas.microsoft.com/office/drawing/2014/main" xmlns="" id="{2514EB1F-1995-AB43-B31E-8EFD8B0E6C48}"/>
              </a:ext>
            </a:extLst>
          </p:cNvPr>
          <p:cNvSpPr/>
          <p:nvPr/>
        </p:nvSpPr>
        <p:spPr>
          <a:xfrm>
            <a:off x="4936438" y="2511484"/>
            <a:ext cx="2390654" cy="607336"/>
          </a:xfrm>
          <a:prstGeom prst="roundRect">
            <a:avLst/>
          </a:prstGeom>
          <a:solidFill>
            <a:schemeClr val="bg1">
              <a:lumMod val="95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92" name="Rectangle à coins arrondis 91">
            <a:extLst>
              <a:ext uri="{FF2B5EF4-FFF2-40B4-BE49-F238E27FC236}">
                <a16:creationId xmlns:a16="http://schemas.microsoft.com/office/drawing/2014/main" xmlns="" id="{02CAD3DE-6D3A-CC4B-BAC7-20F878AE4E11}"/>
              </a:ext>
            </a:extLst>
          </p:cNvPr>
          <p:cNvSpPr/>
          <p:nvPr/>
        </p:nvSpPr>
        <p:spPr>
          <a:xfrm>
            <a:off x="7344338" y="2517444"/>
            <a:ext cx="2411826" cy="607336"/>
          </a:xfrm>
          <a:prstGeom prst="roundRect">
            <a:avLst/>
          </a:prstGeom>
          <a:solidFill>
            <a:schemeClr val="bg1">
              <a:lumMod val="95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89" name="ZoneTexte 88">
            <a:extLst>
              <a:ext uri="{FF2B5EF4-FFF2-40B4-BE49-F238E27FC236}">
                <a16:creationId xmlns:a16="http://schemas.microsoft.com/office/drawing/2014/main" xmlns="" id="{1C3C65E4-789F-5748-9A5D-27BE946017B0}"/>
              </a:ext>
            </a:extLst>
          </p:cNvPr>
          <p:cNvSpPr txBox="1"/>
          <p:nvPr/>
        </p:nvSpPr>
        <p:spPr>
          <a:xfrm>
            <a:off x="5457815" y="2605619"/>
            <a:ext cx="1532792" cy="4339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12.30-1.30 pm lunch</a:t>
            </a:r>
          </a:p>
          <a:p>
            <a:pPr algn="ctr">
              <a:lnSpc>
                <a:spcPct val="120000"/>
              </a:lnSpc>
            </a:pPr>
            <a:r>
              <a:rPr lang="fr-FR" sz="10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305</a:t>
            </a:r>
          </a:p>
        </p:txBody>
      </p:sp>
      <p:sp>
        <p:nvSpPr>
          <p:cNvPr id="90" name="ZoneTexte 89">
            <a:extLst>
              <a:ext uri="{FF2B5EF4-FFF2-40B4-BE49-F238E27FC236}">
                <a16:creationId xmlns:a16="http://schemas.microsoft.com/office/drawing/2014/main" xmlns="" id="{4FD63CAF-BF2E-3E40-BB7E-CA15946FB756}"/>
              </a:ext>
            </a:extLst>
          </p:cNvPr>
          <p:cNvSpPr txBox="1"/>
          <p:nvPr/>
        </p:nvSpPr>
        <p:spPr>
          <a:xfrm>
            <a:off x="7813440" y="2606249"/>
            <a:ext cx="1532792" cy="4339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12.30-1.30 pm lunch</a:t>
            </a:r>
          </a:p>
          <a:p>
            <a:pPr algn="ctr">
              <a:lnSpc>
                <a:spcPct val="120000"/>
              </a:lnSpc>
            </a:pPr>
            <a:r>
              <a:rPr lang="fr-FR" sz="10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305</a:t>
            </a:r>
          </a:p>
        </p:txBody>
      </p:sp>
      <p:sp>
        <p:nvSpPr>
          <p:cNvPr id="18" name="Rectangle à coins arrondis 17">
            <a:extLst>
              <a:ext uri="{FF2B5EF4-FFF2-40B4-BE49-F238E27FC236}">
                <a16:creationId xmlns:a16="http://schemas.microsoft.com/office/drawing/2014/main" xmlns="" id="{E47D085A-8B1B-AE43-B2E6-EF36ABC2BC38}"/>
              </a:ext>
            </a:extLst>
          </p:cNvPr>
          <p:cNvSpPr/>
          <p:nvPr/>
        </p:nvSpPr>
        <p:spPr>
          <a:xfrm>
            <a:off x="57872" y="503901"/>
            <a:ext cx="2431327" cy="222837"/>
          </a:xfrm>
          <a:prstGeom prst="roundRect">
            <a:avLst/>
          </a:prstGeom>
          <a:solidFill>
            <a:schemeClr val="bg1">
              <a:lumMod val="95000"/>
              <a:alpha val="94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19" name="Rectangle à coins arrondis 18">
            <a:extLst>
              <a:ext uri="{FF2B5EF4-FFF2-40B4-BE49-F238E27FC236}">
                <a16:creationId xmlns:a16="http://schemas.microsoft.com/office/drawing/2014/main" xmlns="" id="{6CA97CB0-DCFA-6146-B561-F355994FBCE7}"/>
              </a:ext>
            </a:extLst>
          </p:cNvPr>
          <p:cNvSpPr/>
          <p:nvPr/>
        </p:nvSpPr>
        <p:spPr>
          <a:xfrm>
            <a:off x="57872" y="730862"/>
            <a:ext cx="2387397" cy="237052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20" name="Rectangle à coins arrondis 19">
            <a:extLst>
              <a:ext uri="{FF2B5EF4-FFF2-40B4-BE49-F238E27FC236}">
                <a16:creationId xmlns:a16="http://schemas.microsoft.com/office/drawing/2014/main" xmlns="" id="{C79F8C4C-1A45-4440-BEA0-D0C8B115EE7E}"/>
              </a:ext>
            </a:extLst>
          </p:cNvPr>
          <p:cNvSpPr/>
          <p:nvPr/>
        </p:nvSpPr>
        <p:spPr>
          <a:xfrm>
            <a:off x="57871" y="992648"/>
            <a:ext cx="2392907" cy="648464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21" name="Rectangle à coins arrondis 20">
            <a:extLst>
              <a:ext uri="{FF2B5EF4-FFF2-40B4-BE49-F238E27FC236}">
                <a16:creationId xmlns:a16="http://schemas.microsoft.com/office/drawing/2014/main" xmlns="" id="{D4F371F8-C7E0-1744-9D13-F60B8A940449}"/>
              </a:ext>
            </a:extLst>
          </p:cNvPr>
          <p:cNvSpPr/>
          <p:nvPr/>
        </p:nvSpPr>
        <p:spPr>
          <a:xfrm>
            <a:off x="57871" y="1661077"/>
            <a:ext cx="2366133" cy="194024"/>
          </a:xfrm>
          <a:prstGeom prst="roundRect">
            <a:avLst/>
          </a:prstGeom>
          <a:solidFill>
            <a:schemeClr val="bg1">
              <a:lumMod val="95000"/>
              <a:alpha val="94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22" name="Rectangle à coins arrondis 21">
            <a:extLst>
              <a:ext uri="{FF2B5EF4-FFF2-40B4-BE49-F238E27FC236}">
                <a16:creationId xmlns:a16="http://schemas.microsoft.com/office/drawing/2014/main" xmlns="" id="{39D8CAE0-8E60-774E-995B-9F071BE7B06C}"/>
              </a:ext>
            </a:extLst>
          </p:cNvPr>
          <p:cNvSpPr/>
          <p:nvPr/>
        </p:nvSpPr>
        <p:spPr>
          <a:xfrm>
            <a:off x="57871" y="1832688"/>
            <a:ext cx="2388110" cy="637262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23" name="Rectangle à coins arrondis 22">
            <a:extLst>
              <a:ext uri="{FF2B5EF4-FFF2-40B4-BE49-F238E27FC236}">
                <a16:creationId xmlns:a16="http://schemas.microsoft.com/office/drawing/2014/main" xmlns="" id="{C165C459-B7EB-F747-B67F-ACF46DE48677}"/>
              </a:ext>
            </a:extLst>
          </p:cNvPr>
          <p:cNvSpPr/>
          <p:nvPr/>
        </p:nvSpPr>
        <p:spPr>
          <a:xfrm>
            <a:off x="57869" y="2511484"/>
            <a:ext cx="2367475" cy="615969"/>
          </a:xfrm>
          <a:prstGeom prst="roundRect">
            <a:avLst/>
          </a:prstGeom>
          <a:solidFill>
            <a:schemeClr val="bg1">
              <a:lumMod val="95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27" name="Rectangle à coins arrondis 26">
            <a:extLst>
              <a:ext uri="{FF2B5EF4-FFF2-40B4-BE49-F238E27FC236}">
                <a16:creationId xmlns:a16="http://schemas.microsoft.com/office/drawing/2014/main" xmlns="" id="{D94B7618-16EC-D443-9837-0BAE10106E9B}"/>
              </a:ext>
            </a:extLst>
          </p:cNvPr>
          <p:cNvSpPr/>
          <p:nvPr/>
        </p:nvSpPr>
        <p:spPr>
          <a:xfrm>
            <a:off x="2503504" y="728809"/>
            <a:ext cx="2369161" cy="219782"/>
          </a:xfrm>
          <a:prstGeom prst="roundRect">
            <a:avLst/>
          </a:prstGeom>
          <a:solidFill>
            <a:schemeClr val="bg1">
              <a:lumMod val="95000"/>
              <a:alpha val="94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28" name="Rectangle à coins arrondis 27">
            <a:extLst>
              <a:ext uri="{FF2B5EF4-FFF2-40B4-BE49-F238E27FC236}">
                <a16:creationId xmlns:a16="http://schemas.microsoft.com/office/drawing/2014/main" xmlns="" id="{F996AC2E-1CE9-B847-B3C4-0BEB2630F167}"/>
              </a:ext>
            </a:extLst>
          </p:cNvPr>
          <p:cNvSpPr/>
          <p:nvPr/>
        </p:nvSpPr>
        <p:spPr>
          <a:xfrm>
            <a:off x="2503504" y="1610611"/>
            <a:ext cx="2404965" cy="252139"/>
          </a:xfrm>
          <a:prstGeom prst="roundRect">
            <a:avLst/>
          </a:prstGeom>
          <a:solidFill>
            <a:schemeClr val="bg1">
              <a:lumMod val="95000"/>
              <a:alpha val="94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29" name="Rectangle à coins arrondis 28">
            <a:extLst>
              <a:ext uri="{FF2B5EF4-FFF2-40B4-BE49-F238E27FC236}">
                <a16:creationId xmlns:a16="http://schemas.microsoft.com/office/drawing/2014/main" xmlns="" id="{942E5C78-4F5B-3240-A016-175F77B1CD87}"/>
              </a:ext>
            </a:extLst>
          </p:cNvPr>
          <p:cNvSpPr/>
          <p:nvPr/>
        </p:nvSpPr>
        <p:spPr>
          <a:xfrm>
            <a:off x="2492872" y="1824393"/>
            <a:ext cx="2386432" cy="637929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30" name="Rectangle à coins arrondis 29">
            <a:extLst>
              <a:ext uri="{FF2B5EF4-FFF2-40B4-BE49-F238E27FC236}">
                <a16:creationId xmlns:a16="http://schemas.microsoft.com/office/drawing/2014/main" xmlns="" id="{14D66450-7556-7344-8AA8-50A1D39EE0AC}"/>
              </a:ext>
            </a:extLst>
          </p:cNvPr>
          <p:cNvSpPr/>
          <p:nvPr/>
        </p:nvSpPr>
        <p:spPr>
          <a:xfrm>
            <a:off x="2492061" y="1003182"/>
            <a:ext cx="2391835" cy="637929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31" name="Rectangle à coins arrondis 30">
            <a:extLst>
              <a:ext uri="{FF2B5EF4-FFF2-40B4-BE49-F238E27FC236}">
                <a16:creationId xmlns:a16="http://schemas.microsoft.com/office/drawing/2014/main" xmlns="" id="{05467BA1-EEF3-7843-B2F6-09DFA26F7E34}"/>
              </a:ext>
            </a:extLst>
          </p:cNvPr>
          <p:cNvSpPr/>
          <p:nvPr/>
        </p:nvSpPr>
        <p:spPr>
          <a:xfrm>
            <a:off x="2477142" y="2511484"/>
            <a:ext cx="2431327" cy="607336"/>
          </a:xfrm>
          <a:prstGeom prst="roundRect">
            <a:avLst/>
          </a:prstGeom>
          <a:solidFill>
            <a:schemeClr val="bg1">
              <a:lumMod val="95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34" name="Rectangle à coins arrondis 33">
            <a:extLst>
              <a:ext uri="{FF2B5EF4-FFF2-40B4-BE49-F238E27FC236}">
                <a16:creationId xmlns:a16="http://schemas.microsoft.com/office/drawing/2014/main" xmlns="" id="{1F23EBC6-D41C-BE44-AB70-E8781DFF7612}"/>
              </a:ext>
            </a:extLst>
          </p:cNvPr>
          <p:cNvSpPr/>
          <p:nvPr/>
        </p:nvSpPr>
        <p:spPr>
          <a:xfrm>
            <a:off x="4944729" y="731686"/>
            <a:ext cx="2400961" cy="216904"/>
          </a:xfrm>
          <a:prstGeom prst="roundRect">
            <a:avLst/>
          </a:prstGeom>
          <a:solidFill>
            <a:schemeClr val="bg1">
              <a:lumMod val="95000"/>
              <a:alpha val="94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35" name="Rectangle à coins arrondis 34">
            <a:extLst>
              <a:ext uri="{FF2B5EF4-FFF2-40B4-BE49-F238E27FC236}">
                <a16:creationId xmlns:a16="http://schemas.microsoft.com/office/drawing/2014/main" xmlns="" id="{42DF8A1A-23F9-FB4E-85D0-F369FC04B335}"/>
              </a:ext>
            </a:extLst>
          </p:cNvPr>
          <p:cNvSpPr/>
          <p:nvPr/>
        </p:nvSpPr>
        <p:spPr>
          <a:xfrm>
            <a:off x="4955363" y="1613488"/>
            <a:ext cx="2341504" cy="235349"/>
          </a:xfrm>
          <a:prstGeom prst="roundRect">
            <a:avLst/>
          </a:prstGeom>
          <a:solidFill>
            <a:schemeClr val="bg1">
              <a:lumMod val="95000"/>
              <a:alpha val="94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36" name="Rectangle à coins arrondis 35">
            <a:extLst>
              <a:ext uri="{FF2B5EF4-FFF2-40B4-BE49-F238E27FC236}">
                <a16:creationId xmlns:a16="http://schemas.microsoft.com/office/drawing/2014/main" xmlns="" id="{36A8A6F6-4ED9-8C45-8BFD-FE2D6BA7F684}"/>
              </a:ext>
            </a:extLst>
          </p:cNvPr>
          <p:cNvSpPr/>
          <p:nvPr/>
        </p:nvSpPr>
        <p:spPr>
          <a:xfrm>
            <a:off x="4922521" y="1827270"/>
            <a:ext cx="2388771" cy="637929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37" name="Rectangle à coins arrondis 36">
            <a:extLst>
              <a:ext uri="{FF2B5EF4-FFF2-40B4-BE49-F238E27FC236}">
                <a16:creationId xmlns:a16="http://schemas.microsoft.com/office/drawing/2014/main" xmlns="" id="{28BA0449-56EC-894D-990C-F10EC240FA81}"/>
              </a:ext>
            </a:extLst>
          </p:cNvPr>
          <p:cNvSpPr/>
          <p:nvPr/>
        </p:nvSpPr>
        <p:spPr>
          <a:xfrm>
            <a:off x="4921711" y="1006059"/>
            <a:ext cx="2381000" cy="637929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42" name="Rectangle à coins arrondis 41">
            <a:extLst>
              <a:ext uri="{FF2B5EF4-FFF2-40B4-BE49-F238E27FC236}">
                <a16:creationId xmlns:a16="http://schemas.microsoft.com/office/drawing/2014/main" xmlns="" id="{745F3F14-4BD3-E04F-8ABC-94616949706F}"/>
              </a:ext>
            </a:extLst>
          </p:cNvPr>
          <p:cNvSpPr/>
          <p:nvPr/>
        </p:nvSpPr>
        <p:spPr>
          <a:xfrm>
            <a:off x="2505875" y="6021581"/>
            <a:ext cx="2327915" cy="786038"/>
          </a:xfrm>
          <a:prstGeom prst="roundRect">
            <a:avLst/>
          </a:prstGeom>
          <a:solidFill>
            <a:schemeClr val="bg1">
              <a:lumMod val="95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43" name="Rectangle à coins arrondis 42">
            <a:extLst>
              <a:ext uri="{FF2B5EF4-FFF2-40B4-BE49-F238E27FC236}">
                <a16:creationId xmlns:a16="http://schemas.microsoft.com/office/drawing/2014/main" xmlns="" id="{21C04F75-4507-4C4C-87DC-FAC33F7BC7F3}"/>
              </a:ext>
            </a:extLst>
          </p:cNvPr>
          <p:cNvSpPr/>
          <p:nvPr/>
        </p:nvSpPr>
        <p:spPr>
          <a:xfrm>
            <a:off x="7354970" y="730477"/>
            <a:ext cx="2347238" cy="214520"/>
          </a:xfrm>
          <a:prstGeom prst="roundRect">
            <a:avLst/>
          </a:prstGeom>
          <a:solidFill>
            <a:schemeClr val="bg1">
              <a:lumMod val="95000"/>
              <a:alpha val="94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44" name="Rectangle à coins arrondis 43">
            <a:extLst>
              <a:ext uri="{FF2B5EF4-FFF2-40B4-BE49-F238E27FC236}">
                <a16:creationId xmlns:a16="http://schemas.microsoft.com/office/drawing/2014/main" xmlns="" id="{4CFD8C88-C9ED-AE48-8E46-F076CD09445C}"/>
              </a:ext>
            </a:extLst>
          </p:cNvPr>
          <p:cNvSpPr/>
          <p:nvPr/>
        </p:nvSpPr>
        <p:spPr>
          <a:xfrm>
            <a:off x="7354970" y="1612279"/>
            <a:ext cx="2382990" cy="280714"/>
          </a:xfrm>
          <a:prstGeom prst="roundRect">
            <a:avLst/>
          </a:prstGeom>
          <a:solidFill>
            <a:schemeClr val="bg1">
              <a:lumMod val="95000"/>
              <a:alpha val="94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45" name="Rectangle à coins arrondis 44">
            <a:extLst>
              <a:ext uri="{FF2B5EF4-FFF2-40B4-BE49-F238E27FC236}">
                <a16:creationId xmlns:a16="http://schemas.microsoft.com/office/drawing/2014/main" xmlns="" id="{1F82AB4A-A510-3C4B-9DF2-035C0C3DE818}"/>
              </a:ext>
            </a:extLst>
          </p:cNvPr>
          <p:cNvSpPr/>
          <p:nvPr/>
        </p:nvSpPr>
        <p:spPr>
          <a:xfrm>
            <a:off x="7344337" y="1826061"/>
            <a:ext cx="2393622" cy="637929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46" name="Rectangle à coins arrondis 45">
            <a:extLst>
              <a:ext uri="{FF2B5EF4-FFF2-40B4-BE49-F238E27FC236}">
                <a16:creationId xmlns:a16="http://schemas.microsoft.com/office/drawing/2014/main" xmlns="" id="{51FBDC70-473D-3745-B3E8-56E76814D11D}"/>
              </a:ext>
            </a:extLst>
          </p:cNvPr>
          <p:cNvSpPr/>
          <p:nvPr/>
        </p:nvSpPr>
        <p:spPr>
          <a:xfrm>
            <a:off x="7355101" y="1004850"/>
            <a:ext cx="2382858" cy="637929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47" name="Rectangle à coins arrondis 46">
            <a:extLst>
              <a:ext uri="{FF2B5EF4-FFF2-40B4-BE49-F238E27FC236}">
                <a16:creationId xmlns:a16="http://schemas.microsoft.com/office/drawing/2014/main" xmlns="" id="{B85C40C0-5B6D-5F4D-B175-1C2CF4ED675D}"/>
              </a:ext>
            </a:extLst>
          </p:cNvPr>
          <p:cNvSpPr/>
          <p:nvPr/>
        </p:nvSpPr>
        <p:spPr>
          <a:xfrm>
            <a:off x="9785043" y="733354"/>
            <a:ext cx="2400961" cy="216904"/>
          </a:xfrm>
          <a:prstGeom prst="roundRect">
            <a:avLst/>
          </a:prstGeom>
          <a:solidFill>
            <a:schemeClr val="bg1">
              <a:lumMod val="95000"/>
              <a:alpha val="94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48" name="Rectangle à coins arrondis 47">
            <a:extLst>
              <a:ext uri="{FF2B5EF4-FFF2-40B4-BE49-F238E27FC236}">
                <a16:creationId xmlns:a16="http://schemas.microsoft.com/office/drawing/2014/main" xmlns="" id="{4B1D414D-0031-964F-B8F3-BBD438746AF8}"/>
              </a:ext>
            </a:extLst>
          </p:cNvPr>
          <p:cNvSpPr/>
          <p:nvPr/>
        </p:nvSpPr>
        <p:spPr>
          <a:xfrm>
            <a:off x="9795676" y="1615156"/>
            <a:ext cx="2404965" cy="252139"/>
          </a:xfrm>
          <a:prstGeom prst="roundRect">
            <a:avLst/>
          </a:prstGeom>
          <a:solidFill>
            <a:schemeClr val="bg1">
              <a:lumMod val="95000"/>
              <a:alpha val="94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49" name="Rectangle à coins arrondis 48">
            <a:extLst>
              <a:ext uri="{FF2B5EF4-FFF2-40B4-BE49-F238E27FC236}">
                <a16:creationId xmlns:a16="http://schemas.microsoft.com/office/drawing/2014/main" xmlns="" id="{AF2CA51C-50C0-5A4A-95F5-A03FB81345C1}"/>
              </a:ext>
            </a:extLst>
          </p:cNvPr>
          <p:cNvSpPr/>
          <p:nvPr/>
        </p:nvSpPr>
        <p:spPr>
          <a:xfrm>
            <a:off x="9774410" y="1828938"/>
            <a:ext cx="2412405" cy="637929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50" name="Rectangle à coins arrondis 49">
            <a:extLst>
              <a:ext uri="{FF2B5EF4-FFF2-40B4-BE49-F238E27FC236}">
                <a16:creationId xmlns:a16="http://schemas.microsoft.com/office/drawing/2014/main" xmlns="" id="{C1C2B844-B402-3849-8176-8F1FD26BD319}"/>
              </a:ext>
            </a:extLst>
          </p:cNvPr>
          <p:cNvSpPr/>
          <p:nvPr/>
        </p:nvSpPr>
        <p:spPr>
          <a:xfrm>
            <a:off x="9773599" y="1007727"/>
            <a:ext cx="2412405" cy="637929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51" name="Rectangle à coins arrondis 50">
            <a:extLst>
              <a:ext uri="{FF2B5EF4-FFF2-40B4-BE49-F238E27FC236}">
                <a16:creationId xmlns:a16="http://schemas.microsoft.com/office/drawing/2014/main" xmlns="" id="{A60187ED-5BDD-4441-ABC0-1628FC36942E}"/>
              </a:ext>
            </a:extLst>
          </p:cNvPr>
          <p:cNvSpPr/>
          <p:nvPr/>
        </p:nvSpPr>
        <p:spPr>
          <a:xfrm>
            <a:off x="9789815" y="2527046"/>
            <a:ext cx="2397295" cy="607336"/>
          </a:xfrm>
          <a:prstGeom prst="roundRect">
            <a:avLst/>
          </a:prstGeom>
          <a:solidFill>
            <a:schemeClr val="bg1">
              <a:lumMod val="95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54" name="Rectangle à coins arrondis 53">
            <a:extLst>
              <a:ext uri="{FF2B5EF4-FFF2-40B4-BE49-F238E27FC236}">
                <a16:creationId xmlns:a16="http://schemas.microsoft.com/office/drawing/2014/main" xmlns="" id="{1BBA0BEF-DCF8-5843-A724-E2E379D3D08F}"/>
              </a:ext>
            </a:extLst>
          </p:cNvPr>
          <p:cNvSpPr/>
          <p:nvPr/>
        </p:nvSpPr>
        <p:spPr>
          <a:xfrm>
            <a:off x="7405873" y="6021581"/>
            <a:ext cx="2341505" cy="786038"/>
          </a:xfrm>
          <a:prstGeom prst="roundRect">
            <a:avLst/>
          </a:prstGeom>
          <a:solidFill>
            <a:schemeClr val="bg1">
              <a:lumMod val="95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xmlns="" id="{AAA02B88-09CC-954A-A584-43359FC3B7EF}"/>
              </a:ext>
            </a:extLst>
          </p:cNvPr>
          <p:cNvSpPr txBox="1"/>
          <p:nvPr/>
        </p:nvSpPr>
        <p:spPr>
          <a:xfrm>
            <a:off x="-24755" y="476264"/>
            <a:ext cx="2574744" cy="233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9.00-9.20 </a:t>
            </a:r>
            <a:r>
              <a:rPr lang="fr-FR" sz="900" i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 </a:t>
            </a:r>
            <a:r>
              <a:rPr lang="fr-FR" sz="900" i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Welcome</a:t>
            </a: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coffee Room 305</a:t>
            </a:r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xmlns="" id="{49CED4BB-C1E8-7F46-AF67-E1E580EC8BAF}"/>
              </a:ext>
            </a:extLst>
          </p:cNvPr>
          <p:cNvSpPr txBox="1"/>
          <p:nvPr/>
        </p:nvSpPr>
        <p:spPr>
          <a:xfrm>
            <a:off x="152445" y="723852"/>
            <a:ext cx="2334293" cy="2492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9.20-9.30 </a:t>
            </a:r>
            <a:r>
              <a:rPr lang="fr-FR" sz="1000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P. </a:t>
            </a: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Charnay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</a:t>
            </a: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(intro)</a:t>
            </a: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xmlns="" id="{B8CFF889-5FC4-4243-A5E5-FFAC7EA101C8}"/>
              </a:ext>
            </a:extLst>
          </p:cNvPr>
          <p:cNvSpPr txBox="1"/>
          <p:nvPr/>
        </p:nvSpPr>
        <p:spPr>
          <a:xfrm>
            <a:off x="-14078" y="1630879"/>
            <a:ext cx="248337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11.00-11.30 </a:t>
            </a:r>
            <a:r>
              <a:rPr lang="fr-FR" sz="900" i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coffee break Room 305</a:t>
            </a:r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xmlns="" id="{90621B82-7A52-B948-ADF7-2E57B9D63D6A}"/>
              </a:ext>
            </a:extLst>
          </p:cNvPr>
          <p:cNvSpPr txBox="1"/>
          <p:nvPr/>
        </p:nvSpPr>
        <p:spPr>
          <a:xfrm>
            <a:off x="-78762" y="1023890"/>
            <a:ext cx="2554468" cy="618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9.30-11.00 </a:t>
            </a:r>
            <a:r>
              <a:rPr lang="fr-FR" sz="1000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I. </a:t>
            </a: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Arganda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-Carreras</a:t>
            </a:r>
            <a:endParaRPr lang="fr-FR" sz="1000" b="1" i="1" dirty="0">
              <a:solidFill>
                <a:schemeClr val="bg1"/>
              </a:solidFill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b="1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TBA</a:t>
            </a:r>
            <a:endParaRPr lang="fr-FR" sz="1000" i="1" dirty="0">
              <a:solidFill>
                <a:schemeClr val="bg1"/>
              </a:solidFill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i="1" dirty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306</a:t>
            </a:r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xmlns="" id="{610A9562-DC74-DD45-8A65-5AF17E2E1DC5}"/>
              </a:ext>
            </a:extLst>
          </p:cNvPr>
          <p:cNvSpPr txBox="1"/>
          <p:nvPr/>
        </p:nvSpPr>
        <p:spPr>
          <a:xfrm>
            <a:off x="-78282" y="1858293"/>
            <a:ext cx="25468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11.30-12.30 </a:t>
            </a:r>
            <a:r>
              <a:rPr lang="fr-FR" sz="1000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L. Noiret</a:t>
            </a:r>
          </a:p>
          <a:p>
            <a:pPr algn="ctr"/>
            <a:r>
              <a:rPr lang="fr-FR" sz="8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Single-</a:t>
            </a:r>
            <a:r>
              <a:rPr lang="fr-FR" sz="8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Cell</a:t>
            </a:r>
            <a:r>
              <a:rPr lang="fr-FR" sz="8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RNA-</a:t>
            </a:r>
            <a:r>
              <a:rPr lang="fr-FR" sz="8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sequencing</a:t>
            </a:r>
            <a:r>
              <a:rPr lang="fr-FR" sz="8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data </a:t>
            </a:r>
            <a:r>
              <a:rPr lang="fr-FR" sz="8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analysis</a:t>
            </a:r>
            <a:r>
              <a:rPr lang="fr-FR" sz="8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: an </a:t>
            </a:r>
            <a:r>
              <a:rPr lang="fr-FR" sz="8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overview</a:t>
            </a:r>
            <a:r>
              <a:rPr lang="fr-FR" sz="8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of the </a:t>
            </a:r>
            <a:r>
              <a:rPr lang="fr-FR" sz="8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tools</a:t>
            </a:r>
            <a:r>
              <a:rPr lang="fr-FR" sz="8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and applications</a:t>
            </a:r>
          </a:p>
          <a:p>
            <a:pPr algn="ctr"/>
            <a:r>
              <a:rPr lang="fr-FR" sz="1000" i="1" dirty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306 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xmlns="" id="{F38AB584-C4F3-FA4E-8E1E-BB35EE56E710}"/>
              </a:ext>
            </a:extLst>
          </p:cNvPr>
          <p:cNvSpPr txBox="1"/>
          <p:nvPr/>
        </p:nvSpPr>
        <p:spPr>
          <a:xfrm>
            <a:off x="395352" y="2586546"/>
            <a:ext cx="1532792" cy="4339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12.30-1.30 pm lunch</a:t>
            </a:r>
          </a:p>
          <a:p>
            <a:pPr algn="ctr">
              <a:lnSpc>
                <a:spcPct val="120000"/>
              </a:lnSpc>
            </a:pPr>
            <a:r>
              <a:rPr lang="fr-FR" sz="10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305</a:t>
            </a:r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xmlns="" id="{8876628D-6982-A844-8DDF-7C9174C0D9DE}"/>
              </a:ext>
            </a:extLst>
          </p:cNvPr>
          <p:cNvGrpSpPr/>
          <p:nvPr/>
        </p:nvGrpSpPr>
        <p:grpSpPr>
          <a:xfrm>
            <a:off x="4840218" y="3151233"/>
            <a:ext cx="1386476" cy="1932503"/>
            <a:chOff x="-35078" y="3273869"/>
            <a:chExt cx="1386476" cy="1531172"/>
          </a:xfrm>
        </p:grpSpPr>
        <p:sp>
          <p:nvSpPr>
            <p:cNvPr id="66" name="Rectangle à coins arrondis 65">
              <a:extLst>
                <a:ext uri="{FF2B5EF4-FFF2-40B4-BE49-F238E27FC236}">
                  <a16:creationId xmlns:a16="http://schemas.microsoft.com/office/drawing/2014/main" xmlns="" id="{7A46DDD6-909C-4944-B8D1-3B38F2BEEB7A}"/>
                </a:ext>
              </a:extLst>
            </p:cNvPr>
            <p:cNvSpPr/>
            <p:nvPr/>
          </p:nvSpPr>
          <p:spPr>
            <a:xfrm>
              <a:off x="57867" y="3273869"/>
              <a:ext cx="1175363" cy="1495445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  <a:alpha val="9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fr-FR" sz="160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</p:txBody>
        </p:sp>
        <p:sp>
          <p:nvSpPr>
            <p:cNvPr id="68" name="ZoneTexte 67">
              <a:extLst>
                <a:ext uri="{FF2B5EF4-FFF2-40B4-BE49-F238E27FC236}">
                  <a16:creationId xmlns:a16="http://schemas.microsoft.com/office/drawing/2014/main" xmlns="" id="{5361E0C7-3AC9-B348-A9DE-107D23EC7BEE}"/>
                </a:ext>
              </a:extLst>
            </p:cNvPr>
            <p:cNvSpPr txBox="1"/>
            <p:nvPr/>
          </p:nvSpPr>
          <p:spPr>
            <a:xfrm>
              <a:off x="-35078" y="3341885"/>
              <a:ext cx="1386476" cy="14631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1.30-5.00 pm  </a:t>
              </a:r>
            </a:p>
            <a:p>
              <a:pPr algn="ctr">
                <a:lnSpc>
                  <a:spcPct val="120000"/>
                </a:lnSpc>
              </a:pPr>
              <a:r>
                <a:rPr lang="fr-FR" sz="9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Numerical</a:t>
              </a:r>
              <a:r>
                <a:rPr lang="fr-FR" sz="9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workshop</a:t>
              </a:r>
            </a:p>
            <a:p>
              <a:pPr algn="ctr">
                <a:lnSpc>
                  <a:spcPct val="120000"/>
                </a:lnSpc>
              </a:pPr>
              <a:endParaRPr lang="fr-FR" sz="4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lvl="0" algn="ctr">
                <a:lnSpc>
                  <a:spcPct val="120000"/>
                </a:lnSpc>
              </a:pPr>
              <a:r>
                <a:rPr lang="fr-FR" sz="95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Data </a:t>
              </a:r>
              <a:r>
                <a:rPr lang="fr-FR" sz="95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visualization</a:t>
              </a:r>
              <a:r>
                <a:rPr lang="fr-FR" sz="95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and </a:t>
              </a:r>
              <a:r>
                <a:rPr lang="fr-FR" sz="95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multiscale</a:t>
              </a:r>
              <a:r>
                <a:rPr lang="fr-FR" sz="95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</a:t>
              </a:r>
              <a:r>
                <a:rPr lang="fr-FR" sz="95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analysis</a:t>
              </a:r>
              <a:r>
                <a:rPr lang="fr-FR" sz="95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of tissue </a:t>
              </a:r>
              <a:r>
                <a:rPr lang="fr-FR" sz="95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deformation</a:t>
              </a:r>
              <a:r>
                <a:rPr lang="fr-FR" sz="95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(</a:t>
              </a:r>
              <a:r>
                <a:rPr lang="fr-FR" sz="95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TissueMiner</a:t>
              </a:r>
              <a:r>
                <a:rPr lang="fr-FR" sz="95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, 2D) </a:t>
              </a:r>
            </a:p>
            <a:p>
              <a:pPr algn="ctr">
                <a:lnSpc>
                  <a:spcPct val="120000"/>
                </a:lnSpc>
              </a:pPr>
              <a:endParaRPr lang="fr-FR" sz="4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R. </a:t>
              </a:r>
              <a:r>
                <a:rPr lang="fr-FR" sz="10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Etournay</a:t>
              </a:r>
              <a:endPara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i="1" dirty="0">
                  <a:solidFill>
                    <a:schemeClr val="bg1"/>
                  </a:solidFill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Room 321</a:t>
              </a:r>
            </a:p>
          </p:txBody>
        </p:sp>
      </p:grpSp>
      <p:grpSp>
        <p:nvGrpSpPr>
          <p:cNvPr id="9" name="Groupe 8">
            <a:extLst>
              <a:ext uri="{FF2B5EF4-FFF2-40B4-BE49-F238E27FC236}">
                <a16:creationId xmlns:a16="http://schemas.microsoft.com/office/drawing/2014/main" xmlns="" id="{9EE41163-42A3-9A4F-A664-6C5E8D506904}"/>
              </a:ext>
            </a:extLst>
          </p:cNvPr>
          <p:cNvGrpSpPr/>
          <p:nvPr/>
        </p:nvGrpSpPr>
        <p:grpSpPr>
          <a:xfrm>
            <a:off x="6069450" y="3155890"/>
            <a:ext cx="1338489" cy="1960075"/>
            <a:chOff x="1194154" y="3302445"/>
            <a:chExt cx="1338489" cy="1553016"/>
          </a:xfrm>
        </p:grpSpPr>
        <p:sp>
          <p:nvSpPr>
            <p:cNvPr id="67" name="Rectangle à coins arrondis 66">
              <a:extLst>
                <a:ext uri="{FF2B5EF4-FFF2-40B4-BE49-F238E27FC236}">
                  <a16:creationId xmlns:a16="http://schemas.microsoft.com/office/drawing/2014/main" xmlns="" id="{3C89B01D-51BF-CA41-BD5E-2316094FDEC3}"/>
                </a:ext>
              </a:extLst>
            </p:cNvPr>
            <p:cNvSpPr/>
            <p:nvPr/>
          </p:nvSpPr>
          <p:spPr>
            <a:xfrm>
              <a:off x="1262897" y="3302445"/>
              <a:ext cx="1175363" cy="1495445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  <a:alpha val="9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fr-FR" sz="160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</p:txBody>
        </p:sp>
        <p:sp>
          <p:nvSpPr>
            <p:cNvPr id="69" name="ZoneTexte 68">
              <a:extLst>
                <a:ext uri="{FF2B5EF4-FFF2-40B4-BE49-F238E27FC236}">
                  <a16:creationId xmlns:a16="http://schemas.microsoft.com/office/drawing/2014/main" xmlns="" id="{D2563A80-2492-5548-AB01-EFB923A3B32B}"/>
                </a:ext>
              </a:extLst>
            </p:cNvPr>
            <p:cNvSpPr txBox="1"/>
            <p:nvPr/>
          </p:nvSpPr>
          <p:spPr>
            <a:xfrm>
              <a:off x="1194154" y="3319150"/>
              <a:ext cx="1338489" cy="15363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1.30-5.00 pm  </a:t>
              </a:r>
            </a:p>
            <a:p>
              <a:pPr algn="ctr">
                <a:lnSpc>
                  <a:spcPct val="120000"/>
                </a:lnSpc>
              </a:pPr>
              <a:r>
                <a:rPr lang="fr-FR" sz="9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Numerical</a:t>
              </a:r>
              <a:r>
                <a:rPr lang="fr-FR" sz="9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workshop</a:t>
              </a:r>
            </a:p>
            <a:p>
              <a:pPr algn="ctr">
                <a:lnSpc>
                  <a:spcPct val="120000"/>
                </a:lnSpc>
              </a:pPr>
              <a:endParaRPr lang="fr-FR" sz="1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75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Single </a:t>
              </a:r>
              <a:r>
                <a:rPr lang="fr-FR" sz="75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cell</a:t>
              </a:r>
              <a:r>
                <a:rPr lang="fr-FR" sz="75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</a:t>
              </a:r>
              <a:r>
                <a:rPr lang="fr-FR" sz="75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transcriptomics</a:t>
              </a:r>
              <a:r>
                <a:rPr lang="fr-FR" sz="75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, </a:t>
              </a:r>
              <a:r>
                <a:rPr lang="fr-FR" sz="75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gene</a:t>
              </a:r>
              <a:r>
                <a:rPr lang="fr-FR" sz="75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</a:t>
              </a:r>
              <a:r>
                <a:rPr lang="fr-FR" sz="75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regulatory</a:t>
              </a:r>
              <a:r>
                <a:rPr lang="fr-FR" sz="75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networks and identification of </a:t>
              </a:r>
              <a:r>
                <a:rPr lang="fr-FR" sz="75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cell</a:t>
              </a:r>
              <a:r>
                <a:rPr lang="fr-FR" sz="75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states in </a:t>
              </a:r>
              <a:r>
                <a:rPr lang="fr-FR" sz="75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space</a:t>
              </a:r>
              <a:r>
                <a:rPr lang="fr-FR" sz="75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and time (SCENIC, </a:t>
              </a:r>
              <a:r>
                <a:rPr lang="fr-FR" sz="75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cisTOPIC</a:t>
              </a:r>
              <a:r>
                <a:rPr lang="fr-FR" sz="75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)</a:t>
              </a:r>
            </a:p>
            <a:p>
              <a:pPr algn="ctr">
                <a:lnSpc>
                  <a:spcPct val="120000"/>
                </a:lnSpc>
              </a:pPr>
              <a:endParaRPr lang="fr-FR" sz="1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9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S. </a:t>
              </a:r>
              <a:r>
                <a:rPr lang="fr-FR" sz="9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Aibar</a:t>
              </a:r>
              <a:endParaRPr lang="fr-FR" sz="9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9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S. </a:t>
              </a:r>
              <a:r>
                <a:rPr lang="fr-FR" sz="9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Floc’hlay</a:t>
              </a:r>
              <a:endParaRPr lang="fr-FR" sz="9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i="1" dirty="0">
                  <a:solidFill>
                    <a:schemeClr val="bg1"/>
                  </a:solidFill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Room 313</a:t>
              </a:r>
            </a:p>
          </p:txBody>
        </p:sp>
      </p:grpSp>
      <p:sp>
        <p:nvSpPr>
          <p:cNvPr id="70" name="ZoneTexte 69">
            <a:extLst>
              <a:ext uri="{FF2B5EF4-FFF2-40B4-BE49-F238E27FC236}">
                <a16:creationId xmlns:a16="http://schemas.microsoft.com/office/drawing/2014/main" xmlns="" id="{9EA1857D-F3BF-A943-A8D7-2EF21D007A83}"/>
              </a:ext>
            </a:extLst>
          </p:cNvPr>
          <p:cNvSpPr txBox="1"/>
          <p:nvPr/>
        </p:nvSpPr>
        <p:spPr>
          <a:xfrm>
            <a:off x="-45446" y="5361274"/>
            <a:ext cx="2529201" cy="618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5.30-6.30 pm 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C. P. Heisenberg</a:t>
            </a:r>
          </a:p>
          <a:p>
            <a:pPr lvl="0" algn="ctr">
              <a:lnSpc>
                <a:spcPct val="120000"/>
              </a:lnSpc>
            </a:pPr>
            <a:r>
              <a:rPr lang="fr-FR" sz="1000" b="1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TBA</a:t>
            </a:r>
          </a:p>
          <a:p>
            <a:pPr lvl="0" algn="ctr">
              <a:lnSpc>
                <a:spcPct val="120000"/>
              </a:lnSpc>
            </a:pPr>
            <a:r>
              <a:rPr lang="fr-FR" sz="1000" i="1" dirty="0">
                <a:solidFill>
                  <a:prstClr val="white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</a:t>
            </a:r>
            <a:r>
              <a:rPr lang="fr-FR" sz="1000" i="1" dirty="0" err="1">
                <a:solidFill>
                  <a:prstClr val="white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Favard</a:t>
            </a:r>
            <a:endParaRPr lang="fr-FR" sz="1000" i="1" dirty="0">
              <a:solidFill>
                <a:prstClr val="white"/>
              </a:solidFill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grpSp>
        <p:nvGrpSpPr>
          <p:cNvPr id="12" name="Groupe 11">
            <a:extLst>
              <a:ext uri="{FF2B5EF4-FFF2-40B4-BE49-F238E27FC236}">
                <a16:creationId xmlns:a16="http://schemas.microsoft.com/office/drawing/2014/main" xmlns="" id="{4590EE2A-613A-6E40-B0C0-BE18408E1936}"/>
              </a:ext>
            </a:extLst>
          </p:cNvPr>
          <p:cNvGrpSpPr/>
          <p:nvPr/>
        </p:nvGrpSpPr>
        <p:grpSpPr>
          <a:xfrm>
            <a:off x="57868" y="6009092"/>
            <a:ext cx="2388114" cy="715154"/>
            <a:chOff x="57868" y="6050198"/>
            <a:chExt cx="2388114" cy="664324"/>
          </a:xfrm>
        </p:grpSpPr>
        <p:sp>
          <p:nvSpPr>
            <p:cNvPr id="26" name="Rectangle à coins arrondis 25">
              <a:extLst>
                <a:ext uri="{FF2B5EF4-FFF2-40B4-BE49-F238E27FC236}">
                  <a16:creationId xmlns:a16="http://schemas.microsoft.com/office/drawing/2014/main" xmlns="" id="{E1E71A72-3ACF-1848-8978-449C9AFBBCAA}"/>
                </a:ext>
              </a:extLst>
            </p:cNvPr>
            <p:cNvSpPr/>
            <p:nvPr/>
          </p:nvSpPr>
          <p:spPr>
            <a:xfrm>
              <a:off x="57868" y="6050198"/>
              <a:ext cx="2388114" cy="663807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  <a:alpha val="9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fr-FR" sz="160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</p:txBody>
        </p:sp>
        <p:sp>
          <p:nvSpPr>
            <p:cNvPr id="71" name="ZoneTexte 70">
              <a:extLst>
                <a:ext uri="{FF2B5EF4-FFF2-40B4-BE49-F238E27FC236}">
                  <a16:creationId xmlns:a16="http://schemas.microsoft.com/office/drawing/2014/main" xmlns="" id="{BCA376F6-0171-1B41-9A9F-C09EF145C38E}"/>
                </a:ext>
              </a:extLst>
            </p:cNvPr>
            <p:cNvSpPr txBox="1"/>
            <p:nvPr/>
          </p:nvSpPr>
          <p:spPr>
            <a:xfrm>
              <a:off x="197882" y="6122707"/>
              <a:ext cx="2042547" cy="5918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6.30-8.30 pm  </a:t>
              </a:r>
              <a:endPara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endParaRPr lang="fr-FR" sz="1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Student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poster 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presentation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</a:t>
              </a:r>
            </a:p>
            <a:p>
              <a:pPr algn="ctr">
                <a:lnSpc>
                  <a:spcPct val="120000"/>
                </a:lnSpc>
              </a:pP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wine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and 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cheese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</a:t>
              </a:r>
              <a:r>
                <a:rPr lang="fr-FR" sz="1000" i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Room 306</a:t>
              </a:r>
            </a:p>
          </p:txBody>
        </p:sp>
      </p:grpSp>
      <p:sp>
        <p:nvSpPr>
          <p:cNvPr id="76" name="ZoneTexte 75">
            <a:extLst>
              <a:ext uri="{FF2B5EF4-FFF2-40B4-BE49-F238E27FC236}">
                <a16:creationId xmlns:a16="http://schemas.microsoft.com/office/drawing/2014/main" xmlns="" id="{DA2DF962-14C5-F444-8533-8BFE243CE450}"/>
              </a:ext>
            </a:extLst>
          </p:cNvPr>
          <p:cNvSpPr txBox="1"/>
          <p:nvPr/>
        </p:nvSpPr>
        <p:spPr>
          <a:xfrm>
            <a:off x="2400032" y="1021047"/>
            <a:ext cx="2613440" cy="618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9.30-11.00 </a:t>
            </a:r>
            <a:r>
              <a:rPr lang="fr-FR" sz="1000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C. Godin, P. Lemaire</a:t>
            </a:r>
          </a:p>
          <a:p>
            <a:pPr algn="ctr">
              <a:lnSpc>
                <a:spcPct val="120000"/>
              </a:lnSpc>
            </a:pPr>
            <a:r>
              <a:rPr lang="fr-FR" sz="1000" b="1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TBA</a:t>
            </a:r>
            <a:endParaRPr lang="fr-FR" sz="1000" i="1" dirty="0">
              <a:solidFill>
                <a:schemeClr val="bg1"/>
              </a:solidFill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i="1" dirty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306</a:t>
            </a:r>
          </a:p>
        </p:txBody>
      </p:sp>
      <p:sp>
        <p:nvSpPr>
          <p:cNvPr id="77" name="ZoneTexte 76">
            <a:extLst>
              <a:ext uri="{FF2B5EF4-FFF2-40B4-BE49-F238E27FC236}">
                <a16:creationId xmlns:a16="http://schemas.microsoft.com/office/drawing/2014/main" xmlns="" id="{66DB5AB9-103E-6849-B52E-BC683E431C97}"/>
              </a:ext>
            </a:extLst>
          </p:cNvPr>
          <p:cNvSpPr txBox="1"/>
          <p:nvPr/>
        </p:nvSpPr>
        <p:spPr>
          <a:xfrm>
            <a:off x="4820209" y="1030405"/>
            <a:ext cx="2567333" cy="618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9.30-11.00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R. </a:t>
            </a: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Etournay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, M. </a:t>
            </a: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Merckel</a:t>
            </a:r>
            <a:endParaRPr lang="fr-FR" sz="1000" b="1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b="1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TBA</a:t>
            </a:r>
            <a:endParaRPr lang="fr-FR" sz="1000" i="1" dirty="0">
              <a:solidFill>
                <a:schemeClr val="bg1"/>
              </a:solidFill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i="1" dirty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306</a:t>
            </a:r>
          </a:p>
        </p:txBody>
      </p:sp>
      <p:sp>
        <p:nvSpPr>
          <p:cNvPr id="78" name="ZoneTexte 77">
            <a:extLst>
              <a:ext uri="{FF2B5EF4-FFF2-40B4-BE49-F238E27FC236}">
                <a16:creationId xmlns:a16="http://schemas.microsoft.com/office/drawing/2014/main" xmlns="" id="{B992C54E-34C0-404A-BCE9-23ADE9136BE3}"/>
              </a:ext>
            </a:extLst>
          </p:cNvPr>
          <p:cNvSpPr txBox="1"/>
          <p:nvPr/>
        </p:nvSpPr>
        <p:spPr>
          <a:xfrm>
            <a:off x="7311292" y="1030405"/>
            <a:ext cx="2426667" cy="618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9.30-11.00 </a:t>
            </a:r>
            <a:r>
              <a:rPr lang="fr-FR" sz="1000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F. Graner, G. Gay</a:t>
            </a:r>
          </a:p>
          <a:p>
            <a:pPr algn="ctr">
              <a:lnSpc>
                <a:spcPct val="120000"/>
              </a:lnSpc>
            </a:pPr>
            <a:r>
              <a:rPr lang="fr-FR" sz="1000" b="1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TBA</a:t>
            </a:r>
            <a:endParaRPr lang="fr-FR" sz="1000" i="1" dirty="0">
              <a:solidFill>
                <a:schemeClr val="bg1"/>
              </a:solidFill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i="1" dirty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306</a:t>
            </a:r>
            <a:endParaRPr lang="fr-FR" sz="1000" b="1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80" name="ZoneTexte 79">
            <a:extLst>
              <a:ext uri="{FF2B5EF4-FFF2-40B4-BE49-F238E27FC236}">
                <a16:creationId xmlns:a16="http://schemas.microsoft.com/office/drawing/2014/main" xmlns="" id="{BDC6ED7F-FE69-1846-BE15-90D08B814787}"/>
              </a:ext>
            </a:extLst>
          </p:cNvPr>
          <p:cNvSpPr txBox="1"/>
          <p:nvPr/>
        </p:nvSpPr>
        <p:spPr>
          <a:xfrm>
            <a:off x="2433244" y="1626944"/>
            <a:ext cx="2483372" cy="233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11.00-11.30 </a:t>
            </a:r>
            <a:r>
              <a:rPr lang="fr-FR" sz="900" i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coffee break Room 305</a:t>
            </a:r>
          </a:p>
        </p:txBody>
      </p:sp>
      <p:sp>
        <p:nvSpPr>
          <p:cNvPr id="81" name="ZoneTexte 80">
            <a:extLst>
              <a:ext uri="{FF2B5EF4-FFF2-40B4-BE49-F238E27FC236}">
                <a16:creationId xmlns:a16="http://schemas.microsoft.com/office/drawing/2014/main" xmlns="" id="{099488AC-C068-A345-AA92-8426A32FDB1C}"/>
              </a:ext>
            </a:extLst>
          </p:cNvPr>
          <p:cNvSpPr txBox="1"/>
          <p:nvPr/>
        </p:nvSpPr>
        <p:spPr>
          <a:xfrm>
            <a:off x="4866046" y="1632549"/>
            <a:ext cx="2483372" cy="233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11.00-11.30 </a:t>
            </a:r>
            <a:r>
              <a:rPr lang="fr-FR" sz="900" i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coffee break Room 305</a:t>
            </a:r>
          </a:p>
        </p:txBody>
      </p:sp>
      <p:sp>
        <p:nvSpPr>
          <p:cNvPr id="82" name="ZoneTexte 81">
            <a:extLst>
              <a:ext uri="{FF2B5EF4-FFF2-40B4-BE49-F238E27FC236}">
                <a16:creationId xmlns:a16="http://schemas.microsoft.com/office/drawing/2014/main" xmlns="" id="{B5E7A965-24DB-BD4D-8E5E-B25E86136AFE}"/>
              </a:ext>
            </a:extLst>
          </p:cNvPr>
          <p:cNvSpPr txBox="1"/>
          <p:nvPr/>
        </p:nvSpPr>
        <p:spPr>
          <a:xfrm>
            <a:off x="7283815" y="1625758"/>
            <a:ext cx="2483372" cy="233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11.00-11.30 </a:t>
            </a:r>
            <a:r>
              <a:rPr lang="fr-FR" sz="900" i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coffee break Room 305</a:t>
            </a:r>
          </a:p>
        </p:txBody>
      </p:sp>
      <p:sp>
        <p:nvSpPr>
          <p:cNvPr id="83" name="ZoneTexte 82">
            <a:extLst>
              <a:ext uri="{FF2B5EF4-FFF2-40B4-BE49-F238E27FC236}">
                <a16:creationId xmlns:a16="http://schemas.microsoft.com/office/drawing/2014/main" xmlns="" id="{A24F1BBC-7945-8244-A7B5-CBB1D96C94EF}"/>
              </a:ext>
            </a:extLst>
          </p:cNvPr>
          <p:cNvSpPr txBox="1"/>
          <p:nvPr/>
        </p:nvSpPr>
        <p:spPr>
          <a:xfrm>
            <a:off x="9708620" y="1619827"/>
            <a:ext cx="2483372" cy="233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11.00-11.30 </a:t>
            </a:r>
            <a:r>
              <a:rPr lang="fr-FR" sz="900" i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coffee break Room 305</a:t>
            </a:r>
          </a:p>
        </p:txBody>
      </p:sp>
      <p:sp>
        <p:nvSpPr>
          <p:cNvPr id="84" name="ZoneTexte 83">
            <a:extLst>
              <a:ext uri="{FF2B5EF4-FFF2-40B4-BE49-F238E27FC236}">
                <a16:creationId xmlns:a16="http://schemas.microsoft.com/office/drawing/2014/main" xmlns="" id="{ED4470C7-EC11-2046-9385-AEFDED600D24}"/>
              </a:ext>
            </a:extLst>
          </p:cNvPr>
          <p:cNvSpPr txBox="1"/>
          <p:nvPr/>
        </p:nvSpPr>
        <p:spPr>
          <a:xfrm>
            <a:off x="2340789" y="1781349"/>
            <a:ext cx="2718006" cy="618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11.30-12.30 </a:t>
            </a:r>
            <a:r>
              <a:rPr lang="fr-FR" sz="1000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R. </a:t>
            </a: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Zinzen</a:t>
            </a:r>
            <a:endParaRPr lang="fr-FR" sz="1000" b="1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b="1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TBA</a:t>
            </a:r>
            <a:endParaRPr lang="fr-FR" sz="1000" i="1" dirty="0">
              <a:solidFill>
                <a:schemeClr val="bg1"/>
              </a:solidFill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i="1" dirty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306</a:t>
            </a:r>
            <a:endParaRPr lang="fr-FR" sz="1000" b="1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85" name="ZoneTexte 84">
            <a:extLst>
              <a:ext uri="{FF2B5EF4-FFF2-40B4-BE49-F238E27FC236}">
                <a16:creationId xmlns:a16="http://schemas.microsoft.com/office/drawing/2014/main" xmlns="" id="{69241A32-E0F5-E54A-B202-C707072DF0FF}"/>
              </a:ext>
            </a:extLst>
          </p:cNvPr>
          <p:cNvSpPr txBox="1"/>
          <p:nvPr/>
        </p:nvSpPr>
        <p:spPr>
          <a:xfrm>
            <a:off x="4849907" y="1796812"/>
            <a:ext cx="2563715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95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11.30-12.30 </a:t>
            </a:r>
            <a:r>
              <a:rPr lang="fr-FR" sz="950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95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</a:t>
            </a:r>
            <a:r>
              <a:rPr lang="fr-FR" sz="95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S. </a:t>
            </a:r>
            <a:r>
              <a:rPr lang="fr-FR" sz="95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Aerts</a:t>
            </a:r>
            <a:endParaRPr lang="fr-FR" sz="950" b="1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b="1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TBA</a:t>
            </a:r>
            <a:endParaRPr lang="fr-FR" sz="1000" i="1" dirty="0">
              <a:solidFill>
                <a:prstClr val="white"/>
              </a:solidFill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lvl="0" algn="ctr">
              <a:lnSpc>
                <a:spcPct val="120000"/>
              </a:lnSpc>
            </a:pPr>
            <a:r>
              <a:rPr lang="fr-FR" sz="1000" i="1" dirty="0">
                <a:solidFill>
                  <a:prstClr val="white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</a:t>
            </a:r>
            <a:r>
              <a:rPr lang="fr-FR" sz="1000" i="1" dirty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306</a:t>
            </a:r>
            <a:endParaRPr lang="fr-FR" sz="950" b="1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86" name="ZoneTexte 85">
            <a:extLst>
              <a:ext uri="{FF2B5EF4-FFF2-40B4-BE49-F238E27FC236}">
                <a16:creationId xmlns:a16="http://schemas.microsoft.com/office/drawing/2014/main" xmlns="" id="{1664D1CF-9556-F644-B2A1-37B7095EB371}"/>
              </a:ext>
            </a:extLst>
          </p:cNvPr>
          <p:cNvSpPr txBox="1"/>
          <p:nvPr/>
        </p:nvSpPr>
        <p:spPr>
          <a:xfrm>
            <a:off x="7254288" y="1816875"/>
            <a:ext cx="2548278" cy="618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11.30-12.30 </a:t>
            </a:r>
            <a:r>
              <a:rPr lang="fr-FR" sz="1000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S. </a:t>
            </a: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Giacomello</a:t>
            </a:r>
            <a:endParaRPr lang="fr-FR" sz="1000" b="1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b="1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TBA</a:t>
            </a:r>
            <a:endParaRPr lang="fr-FR" sz="1000" i="1" dirty="0">
              <a:solidFill>
                <a:schemeClr val="bg1"/>
              </a:solidFill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i="1" dirty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306</a:t>
            </a:r>
          </a:p>
        </p:txBody>
      </p:sp>
      <p:sp>
        <p:nvSpPr>
          <p:cNvPr id="87" name="ZoneTexte 86">
            <a:extLst>
              <a:ext uri="{FF2B5EF4-FFF2-40B4-BE49-F238E27FC236}">
                <a16:creationId xmlns:a16="http://schemas.microsoft.com/office/drawing/2014/main" xmlns="" id="{ADAA2146-974F-1D4F-9A3F-6BD219A42595}"/>
              </a:ext>
            </a:extLst>
          </p:cNvPr>
          <p:cNvSpPr txBox="1"/>
          <p:nvPr/>
        </p:nvSpPr>
        <p:spPr>
          <a:xfrm>
            <a:off x="9664088" y="1822806"/>
            <a:ext cx="2575586" cy="6412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11.30-12.00 </a:t>
            </a:r>
            <a:r>
              <a:rPr lang="fr-FR" sz="1000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P. </a:t>
            </a: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Liberali</a:t>
            </a:r>
            <a:r>
              <a:rPr lang="fr-FR" sz="1000" b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</a:t>
            </a:r>
            <a:endParaRPr lang="fr-FR" sz="1000" b="1" dirty="0">
              <a:solidFill>
                <a:srgbClr val="FF0000"/>
              </a:solidFill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b="1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TBA</a:t>
            </a:r>
            <a:endParaRPr lang="fr-FR" sz="1000" i="1" dirty="0">
              <a:solidFill>
                <a:schemeClr val="bg1"/>
              </a:solidFill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i="1" dirty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306</a:t>
            </a:r>
          </a:p>
        </p:txBody>
      </p:sp>
      <p:sp>
        <p:nvSpPr>
          <p:cNvPr id="88" name="ZoneTexte 87">
            <a:extLst>
              <a:ext uri="{FF2B5EF4-FFF2-40B4-BE49-F238E27FC236}">
                <a16:creationId xmlns:a16="http://schemas.microsoft.com/office/drawing/2014/main" xmlns="" id="{E5AB1572-6F8C-0841-926C-E6AE7B68AE4A}"/>
              </a:ext>
            </a:extLst>
          </p:cNvPr>
          <p:cNvSpPr txBox="1"/>
          <p:nvPr/>
        </p:nvSpPr>
        <p:spPr>
          <a:xfrm>
            <a:off x="2929091" y="2605619"/>
            <a:ext cx="1532792" cy="4339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12.30-1.30 pm lunch</a:t>
            </a:r>
          </a:p>
          <a:p>
            <a:pPr algn="ctr">
              <a:lnSpc>
                <a:spcPct val="120000"/>
              </a:lnSpc>
            </a:pPr>
            <a:r>
              <a:rPr lang="fr-FR" sz="10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305</a:t>
            </a:r>
          </a:p>
        </p:txBody>
      </p:sp>
      <p:sp>
        <p:nvSpPr>
          <p:cNvPr id="91" name="ZoneTexte 90">
            <a:extLst>
              <a:ext uri="{FF2B5EF4-FFF2-40B4-BE49-F238E27FC236}">
                <a16:creationId xmlns:a16="http://schemas.microsoft.com/office/drawing/2014/main" xmlns="" id="{A3136B49-F2C1-6A42-A974-6C2AF5E0A768}"/>
              </a:ext>
            </a:extLst>
          </p:cNvPr>
          <p:cNvSpPr txBox="1"/>
          <p:nvPr/>
        </p:nvSpPr>
        <p:spPr>
          <a:xfrm>
            <a:off x="10331013" y="2606249"/>
            <a:ext cx="1532792" cy="4339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12.30-1.30 pm lunch</a:t>
            </a:r>
          </a:p>
          <a:p>
            <a:pPr algn="ctr">
              <a:lnSpc>
                <a:spcPct val="120000"/>
              </a:lnSpc>
            </a:pPr>
            <a:r>
              <a:rPr lang="fr-FR" sz="10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305</a:t>
            </a: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xmlns="" id="{535DEBAB-A3DC-C64C-A9B6-6445DAF7FFBE}"/>
              </a:ext>
            </a:extLst>
          </p:cNvPr>
          <p:cNvGrpSpPr/>
          <p:nvPr/>
        </p:nvGrpSpPr>
        <p:grpSpPr>
          <a:xfrm>
            <a:off x="7242527" y="3152262"/>
            <a:ext cx="1386476" cy="1885798"/>
            <a:chOff x="2368244" y="3026211"/>
            <a:chExt cx="1386476" cy="2099630"/>
          </a:xfrm>
        </p:grpSpPr>
        <p:sp>
          <p:nvSpPr>
            <p:cNvPr id="32" name="Rectangle à coins arrondis 31">
              <a:extLst>
                <a:ext uri="{FF2B5EF4-FFF2-40B4-BE49-F238E27FC236}">
                  <a16:creationId xmlns:a16="http://schemas.microsoft.com/office/drawing/2014/main" xmlns="" id="{BA87135B-2513-2E48-9D5C-10D7D516E018}"/>
                </a:ext>
              </a:extLst>
            </p:cNvPr>
            <p:cNvSpPr/>
            <p:nvPr/>
          </p:nvSpPr>
          <p:spPr>
            <a:xfrm>
              <a:off x="2475815" y="3026211"/>
              <a:ext cx="1181783" cy="209963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  <a:alpha val="9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fr-FR" sz="16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</p:txBody>
        </p:sp>
        <p:sp>
          <p:nvSpPr>
            <p:cNvPr id="93" name="ZoneTexte 92">
              <a:extLst>
                <a:ext uri="{FF2B5EF4-FFF2-40B4-BE49-F238E27FC236}">
                  <a16:creationId xmlns:a16="http://schemas.microsoft.com/office/drawing/2014/main" xmlns="" id="{F8B8BD4E-5265-084C-B715-1C123DA59117}"/>
                </a:ext>
              </a:extLst>
            </p:cNvPr>
            <p:cNvSpPr txBox="1"/>
            <p:nvPr/>
          </p:nvSpPr>
          <p:spPr>
            <a:xfrm>
              <a:off x="2368244" y="3221789"/>
              <a:ext cx="1386476" cy="19018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1.30-5.00 pm  </a:t>
              </a:r>
            </a:p>
            <a:p>
              <a:pPr algn="ctr">
                <a:lnSpc>
                  <a:spcPct val="120000"/>
                </a:lnSpc>
              </a:pPr>
              <a:r>
                <a:rPr lang="fr-FR" sz="9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Numerical</a:t>
              </a:r>
              <a:r>
                <a:rPr lang="fr-FR" sz="9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workshop</a:t>
              </a:r>
            </a:p>
            <a:p>
              <a:pPr algn="ctr">
                <a:lnSpc>
                  <a:spcPct val="120000"/>
                </a:lnSpc>
              </a:pPr>
              <a:endParaRPr lang="fr-FR" sz="2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Modeling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morphogenesis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in 2D and 3D </a:t>
              </a:r>
            </a:p>
            <a:p>
              <a:pPr algn="ctr">
                <a:lnSpc>
                  <a:spcPct val="120000"/>
                </a:lnSpc>
              </a:pPr>
              <a:endParaRPr lang="fr-FR" sz="7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G. Gay</a:t>
              </a:r>
            </a:p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S. </a:t>
              </a:r>
              <a:r>
                <a:rPr lang="fr-FR" sz="10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Theis</a:t>
              </a:r>
              <a:endPara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i="1" dirty="0">
                  <a:solidFill>
                    <a:schemeClr val="bg1"/>
                  </a:solidFill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Room 321</a:t>
              </a:r>
            </a:p>
          </p:txBody>
        </p:sp>
      </p:grpSp>
      <p:grpSp>
        <p:nvGrpSpPr>
          <p:cNvPr id="7" name="Groupe 6">
            <a:extLst>
              <a:ext uri="{FF2B5EF4-FFF2-40B4-BE49-F238E27FC236}">
                <a16:creationId xmlns:a16="http://schemas.microsoft.com/office/drawing/2014/main" xmlns="" id="{B9B35572-97F0-F447-BC33-805F812589FB}"/>
              </a:ext>
            </a:extLst>
          </p:cNvPr>
          <p:cNvGrpSpPr/>
          <p:nvPr/>
        </p:nvGrpSpPr>
        <p:grpSpPr>
          <a:xfrm>
            <a:off x="8498562" y="3139387"/>
            <a:ext cx="1333223" cy="1966692"/>
            <a:chOff x="3624279" y="3011881"/>
            <a:chExt cx="1333223" cy="2189700"/>
          </a:xfrm>
        </p:grpSpPr>
        <p:sp>
          <p:nvSpPr>
            <p:cNvPr id="33" name="Rectangle à coins arrondis 32">
              <a:extLst>
                <a:ext uri="{FF2B5EF4-FFF2-40B4-BE49-F238E27FC236}">
                  <a16:creationId xmlns:a16="http://schemas.microsoft.com/office/drawing/2014/main" xmlns="" id="{96629DF4-D5E9-DF47-8926-1E81328246A9}"/>
                </a:ext>
              </a:extLst>
            </p:cNvPr>
            <p:cNvSpPr/>
            <p:nvPr/>
          </p:nvSpPr>
          <p:spPr>
            <a:xfrm>
              <a:off x="3708533" y="3026212"/>
              <a:ext cx="1175363" cy="210029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  <a:alpha val="9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fr-FR" sz="16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</p:txBody>
        </p:sp>
        <p:sp>
          <p:nvSpPr>
            <p:cNvPr id="94" name="ZoneTexte 93">
              <a:extLst>
                <a:ext uri="{FF2B5EF4-FFF2-40B4-BE49-F238E27FC236}">
                  <a16:creationId xmlns:a16="http://schemas.microsoft.com/office/drawing/2014/main" xmlns="" id="{09485A9E-0F3B-4F46-B3E1-6CCC215B21B6}"/>
                </a:ext>
              </a:extLst>
            </p:cNvPr>
            <p:cNvSpPr txBox="1"/>
            <p:nvPr/>
          </p:nvSpPr>
          <p:spPr>
            <a:xfrm>
              <a:off x="3624279" y="3011881"/>
              <a:ext cx="1333223" cy="218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1.30-5.00 pm  </a:t>
              </a:r>
            </a:p>
            <a:p>
              <a:pPr algn="ctr">
                <a:lnSpc>
                  <a:spcPct val="120000"/>
                </a:lnSpc>
              </a:pPr>
              <a:r>
                <a:rPr lang="fr-FR" sz="9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Numerical</a:t>
              </a:r>
              <a:r>
                <a:rPr lang="fr-FR" sz="9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workshop</a:t>
              </a:r>
            </a:p>
            <a:p>
              <a:pPr algn="ctr">
                <a:lnSpc>
                  <a:spcPct val="120000"/>
                </a:lnSpc>
              </a:pPr>
              <a:endParaRPr lang="fr-FR" sz="4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9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Exploration of </a:t>
              </a:r>
              <a:r>
                <a:rPr lang="fr-FR" sz="9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gene</a:t>
              </a:r>
              <a:r>
                <a:rPr lang="fr-FR" sz="9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expression patterns in tissue sections by Spatial </a:t>
              </a:r>
              <a:r>
                <a:rPr lang="fr-FR" sz="9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Transcriptomics</a:t>
              </a:r>
              <a:endParaRPr lang="fr-FR" sz="9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endParaRPr lang="fr-FR" sz="4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S. </a:t>
              </a:r>
              <a:r>
                <a:rPr lang="fr-FR" sz="10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Giacomello</a:t>
              </a:r>
              <a:endPara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S. </a:t>
              </a:r>
              <a:r>
                <a:rPr lang="fr-FR" sz="10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Saarenpää</a:t>
              </a:r>
              <a:endPara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i="1" dirty="0">
                  <a:solidFill>
                    <a:schemeClr val="bg1"/>
                  </a:solidFill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Room 313</a:t>
              </a:r>
            </a:p>
          </p:txBody>
        </p:sp>
      </p:grpSp>
      <p:grpSp>
        <p:nvGrpSpPr>
          <p:cNvPr id="3" name="Groupe 2">
            <a:extLst>
              <a:ext uri="{FF2B5EF4-FFF2-40B4-BE49-F238E27FC236}">
                <a16:creationId xmlns:a16="http://schemas.microsoft.com/office/drawing/2014/main" xmlns="" id="{F4017E18-89C1-FC42-88C1-D802DC5573BA}"/>
              </a:ext>
            </a:extLst>
          </p:cNvPr>
          <p:cNvGrpSpPr/>
          <p:nvPr/>
        </p:nvGrpSpPr>
        <p:grpSpPr>
          <a:xfrm>
            <a:off x="-46900" y="3092792"/>
            <a:ext cx="1386476" cy="2003625"/>
            <a:chOff x="4848478" y="2973042"/>
            <a:chExt cx="1386476" cy="1901375"/>
          </a:xfrm>
        </p:grpSpPr>
        <p:sp>
          <p:nvSpPr>
            <p:cNvPr id="39" name="Rectangle à coins arrondis 38">
              <a:extLst>
                <a:ext uri="{FF2B5EF4-FFF2-40B4-BE49-F238E27FC236}">
                  <a16:creationId xmlns:a16="http://schemas.microsoft.com/office/drawing/2014/main" xmlns="" id="{FA47D936-24F8-E14A-9182-8BD8B463454B}"/>
                </a:ext>
              </a:extLst>
            </p:cNvPr>
            <p:cNvSpPr/>
            <p:nvPr/>
          </p:nvSpPr>
          <p:spPr>
            <a:xfrm>
              <a:off x="4930899" y="3026212"/>
              <a:ext cx="1175363" cy="1771677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  <a:alpha val="9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fr-FR" sz="160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</p:txBody>
        </p:sp>
        <p:sp>
          <p:nvSpPr>
            <p:cNvPr id="96" name="ZoneTexte 95">
              <a:extLst>
                <a:ext uri="{FF2B5EF4-FFF2-40B4-BE49-F238E27FC236}">
                  <a16:creationId xmlns:a16="http://schemas.microsoft.com/office/drawing/2014/main" xmlns="" id="{2EADBBBE-1886-8A4B-AAFF-8298B52D926A}"/>
                </a:ext>
              </a:extLst>
            </p:cNvPr>
            <p:cNvSpPr txBox="1"/>
            <p:nvPr/>
          </p:nvSpPr>
          <p:spPr>
            <a:xfrm>
              <a:off x="4848478" y="2973042"/>
              <a:ext cx="1386476" cy="19013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1.30-5.00 pm  </a:t>
              </a:r>
            </a:p>
            <a:p>
              <a:pPr algn="ctr">
                <a:lnSpc>
                  <a:spcPct val="120000"/>
                </a:lnSpc>
              </a:pPr>
              <a:r>
                <a:rPr lang="fr-FR" sz="9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Numerical</a:t>
              </a:r>
              <a:r>
                <a:rPr lang="fr-FR" sz="9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workshop</a:t>
              </a:r>
            </a:p>
            <a:p>
              <a:pPr algn="ctr">
                <a:lnSpc>
                  <a:spcPct val="120000"/>
                </a:lnSpc>
              </a:pPr>
              <a:endParaRPr lang="fr-FR" sz="4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Building 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bioimage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analysis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workflows 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with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Image/Fiji</a:t>
              </a:r>
            </a:p>
            <a:p>
              <a:pPr algn="ctr">
                <a:lnSpc>
                  <a:spcPct val="120000"/>
                </a:lnSpc>
              </a:pPr>
              <a:r>
                <a:rPr lang="fr-FR" sz="1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</a:t>
              </a:r>
              <a:endParaRPr lang="fr-FR" sz="3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I. </a:t>
              </a:r>
              <a:r>
                <a:rPr lang="fr-FR" sz="10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Arganda</a:t>
              </a: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-Carreras</a:t>
              </a:r>
            </a:p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O. Leroy</a:t>
              </a:r>
            </a:p>
            <a:p>
              <a:pPr algn="ctr">
                <a:lnSpc>
                  <a:spcPct val="120000"/>
                </a:lnSpc>
              </a:pPr>
              <a:r>
                <a:rPr lang="fr-FR" sz="1000" i="1" dirty="0">
                  <a:solidFill>
                    <a:schemeClr val="bg1"/>
                  </a:solidFill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Room 321</a:t>
              </a:r>
            </a:p>
          </p:txBody>
        </p:sp>
      </p:grpSp>
      <p:grpSp>
        <p:nvGrpSpPr>
          <p:cNvPr id="4" name="Groupe 3">
            <a:extLst>
              <a:ext uri="{FF2B5EF4-FFF2-40B4-BE49-F238E27FC236}">
                <a16:creationId xmlns:a16="http://schemas.microsoft.com/office/drawing/2014/main" xmlns="" id="{10678F9D-D299-2246-B4C7-E830BD6CE722}"/>
              </a:ext>
            </a:extLst>
          </p:cNvPr>
          <p:cNvGrpSpPr/>
          <p:nvPr/>
        </p:nvGrpSpPr>
        <p:grpSpPr>
          <a:xfrm>
            <a:off x="1170474" y="3154917"/>
            <a:ext cx="1361017" cy="1866949"/>
            <a:chOff x="6068444" y="3026212"/>
            <a:chExt cx="1361017" cy="1771677"/>
          </a:xfrm>
        </p:grpSpPr>
        <p:sp>
          <p:nvSpPr>
            <p:cNvPr id="40" name="Rectangle à coins arrondis 39">
              <a:extLst>
                <a:ext uri="{FF2B5EF4-FFF2-40B4-BE49-F238E27FC236}">
                  <a16:creationId xmlns:a16="http://schemas.microsoft.com/office/drawing/2014/main" xmlns="" id="{CB63E464-F8C4-2C4F-991F-F9CB718C85C1}"/>
                </a:ext>
              </a:extLst>
            </p:cNvPr>
            <p:cNvSpPr/>
            <p:nvPr/>
          </p:nvSpPr>
          <p:spPr>
            <a:xfrm>
              <a:off x="6135929" y="3026212"/>
              <a:ext cx="1175363" cy="1771677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  <a:alpha val="9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fr-FR" sz="160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</p:txBody>
        </p:sp>
        <p:sp>
          <p:nvSpPr>
            <p:cNvPr id="97" name="ZoneTexte 96">
              <a:extLst>
                <a:ext uri="{FF2B5EF4-FFF2-40B4-BE49-F238E27FC236}">
                  <a16:creationId xmlns:a16="http://schemas.microsoft.com/office/drawing/2014/main" xmlns="" id="{F33021E9-5E99-CA40-A4DB-A9E2C95D04EC}"/>
                </a:ext>
              </a:extLst>
            </p:cNvPr>
            <p:cNvSpPr txBox="1"/>
            <p:nvPr/>
          </p:nvSpPr>
          <p:spPr>
            <a:xfrm>
              <a:off x="6068444" y="3062438"/>
              <a:ext cx="1361017" cy="1620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1.30-5.00 pm  </a:t>
              </a:r>
            </a:p>
            <a:p>
              <a:pPr algn="ctr">
                <a:lnSpc>
                  <a:spcPct val="120000"/>
                </a:lnSpc>
              </a:pPr>
              <a:r>
                <a:rPr lang="fr-FR" sz="9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Numerical</a:t>
              </a:r>
              <a:r>
                <a:rPr lang="fr-FR" sz="9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workshop</a:t>
              </a:r>
            </a:p>
            <a:p>
              <a:pPr algn="ctr">
                <a:lnSpc>
                  <a:spcPct val="120000"/>
                </a:lnSpc>
              </a:pPr>
              <a:endParaRPr lang="fr-FR" sz="4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Single-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cell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RNA-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sequencing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data 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analysis</a:t>
              </a:r>
              <a:endPara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endParaRPr lang="fr-FR" sz="6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L. Noiret</a:t>
              </a:r>
            </a:p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N. </a:t>
              </a:r>
              <a:r>
                <a:rPr lang="fr-FR" sz="10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Lehman</a:t>
              </a:r>
              <a:endPara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i="1" dirty="0">
                  <a:solidFill>
                    <a:schemeClr val="bg1"/>
                  </a:solidFill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Room 313</a:t>
              </a:r>
            </a:p>
          </p:txBody>
        </p:sp>
      </p:grpSp>
      <p:grpSp>
        <p:nvGrpSpPr>
          <p:cNvPr id="6" name="Groupe 5">
            <a:extLst>
              <a:ext uri="{FF2B5EF4-FFF2-40B4-BE49-F238E27FC236}">
                <a16:creationId xmlns:a16="http://schemas.microsoft.com/office/drawing/2014/main" xmlns="" id="{0500DF88-1BAD-DC40-A8E7-719B0D9A3D9B}"/>
              </a:ext>
            </a:extLst>
          </p:cNvPr>
          <p:cNvGrpSpPr/>
          <p:nvPr/>
        </p:nvGrpSpPr>
        <p:grpSpPr>
          <a:xfrm>
            <a:off x="3582392" y="3091620"/>
            <a:ext cx="1386476" cy="1957459"/>
            <a:chOff x="8435191" y="2985756"/>
            <a:chExt cx="1386476" cy="2168318"/>
          </a:xfrm>
        </p:grpSpPr>
        <p:sp>
          <p:nvSpPr>
            <p:cNvPr id="53" name="Rectangle à coins arrondis 52">
              <a:extLst>
                <a:ext uri="{FF2B5EF4-FFF2-40B4-BE49-F238E27FC236}">
                  <a16:creationId xmlns:a16="http://schemas.microsoft.com/office/drawing/2014/main" xmlns="" id="{AC36D854-89C6-B94F-902C-6ED8868F79FE}"/>
                </a:ext>
              </a:extLst>
            </p:cNvPr>
            <p:cNvSpPr/>
            <p:nvPr/>
          </p:nvSpPr>
          <p:spPr>
            <a:xfrm>
              <a:off x="8562596" y="3042368"/>
              <a:ext cx="1175363" cy="2084134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  <a:alpha val="9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fr-FR" sz="1600">
                <a:solidFill>
                  <a:schemeClr val="accent6">
                    <a:lumMod val="40000"/>
                    <a:lumOff val="60000"/>
                  </a:schemeClr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</p:txBody>
        </p:sp>
        <p:sp>
          <p:nvSpPr>
            <p:cNvPr id="98" name="ZoneTexte 97">
              <a:extLst>
                <a:ext uri="{FF2B5EF4-FFF2-40B4-BE49-F238E27FC236}">
                  <a16:creationId xmlns:a16="http://schemas.microsoft.com/office/drawing/2014/main" xmlns="" id="{4F65DFF2-C857-7343-B5EA-0169CC34DFF8}"/>
                </a:ext>
              </a:extLst>
            </p:cNvPr>
            <p:cNvSpPr txBox="1"/>
            <p:nvPr/>
          </p:nvSpPr>
          <p:spPr>
            <a:xfrm>
              <a:off x="8435191" y="2985756"/>
              <a:ext cx="1386476" cy="21683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1.30-5.00 pm  </a:t>
              </a:r>
            </a:p>
            <a:p>
              <a:pPr algn="ctr">
                <a:lnSpc>
                  <a:spcPct val="120000"/>
                </a:lnSpc>
              </a:pPr>
              <a:r>
                <a:rPr lang="fr-FR" sz="9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Numerical</a:t>
              </a:r>
              <a:r>
                <a:rPr lang="fr-FR" sz="9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workshop</a:t>
              </a:r>
            </a:p>
            <a:p>
              <a:pPr algn="ctr">
                <a:lnSpc>
                  <a:spcPct val="120000"/>
                </a:lnSpc>
              </a:pPr>
              <a:endParaRPr lang="fr-FR" sz="4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95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Mapping</a:t>
              </a:r>
              <a:r>
                <a:rPr lang="fr-FR" sz="95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single-</a:t>
              </a:r>
              <a:r>
                <a:rPr lang="fr-FR" sz="95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cell</a:t>
              </a:r>
              <a:r>
                <a:rPr lang="fr-FR" sz="95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RNA-</a:t>
              </a:r>
              <a:r>
                <a:rPr lang="fr-FR" sz="95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sequencing</a:t>
              </a:r>
              <a:r>
                <a:rPr lang="fr-FR" sz="95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data on tissue </a:t>
              </a:r>
              <a:r>
                <a:rPr lang="fr-FR" sz="95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using</a:t>
              </a:r>
              <a:r>
                <a:rPr lang="fr-FR" sz="95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computations</a:t>
              </a:r>
            </a:p>
            <a:p>
              <a:pPr algn="ctr">
                <a:lnSpc>
                  <a:spcPct val="120000"/>
                </a:lnSpc>
              </a:pPr>
              <a:endParaRPr lang="fr-FR" sz="2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L. Noiret</a:t>
              </a:r>
            </a:p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N. </a:t>
              </a:r>
              <a:r>
                <a:rPr lang="fr-FR" sz="10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Lehman</a:t>
              </a:r>
              <a:endPara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i="1" dirty="0">
                  <a:solidFill>
                    <a:schemeClr val="bg1"/>
                  </a:solidFill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Room 313</a:t>
              </a:r>
            </a:p>
          </p:txBody>
        </p: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xmlns="" id="{2E4D04EC-A8D7-3242-9B8A-7FAF13672075}"/>
              </a:ext>
            </a:extLst>
          </p:cNvPr>
          <p:cNvGrpSpPr/>
          <p:nvPr/>
        </p:nvGrpSpPr>
        <p:grpSpPr>
          <a:xfrm>
            <a:off x="2359692" y="3140378"/>
            <a:ext cx="1431362" cy="1929758"/>
            <a:chOff x="7218307" y="3039766"/>
            <a:chExt cx="1431362" cy="2137633"/>
          </a:xfrm>
        </p:grpSpPr>
        <p:sp>
          <p:nvSpPr>
            <p:cNvPr id="52" name="Rectangle à coins arrondis 51">
              <a:extLst>
                <a:ext uri="{FF2B5EF4-FFF2-40B4-BE49-F238E27FC236}">
                  <a16:creationId xmlns:a16="http://schemas.microsoft.com/office/drawing/2014/main" xmlns="" id="{59078E60-01C6-624C-BA5E-E2FB6B818232}"/>
                </a:ext>
              </a:extLst>
            </p:cNvPr>
            <p:cNvSpPr/>
            <p:nvPr/>
          </p:nvSpPr>
          <p:spPr>
            <a:xfrm>
              <a:off x="7357566" y="3042368"/>
              <a:ext cx="1175363" cy="2084134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  <a:alpha val="9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fr-FR" sz="160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</p:txBody>
        </p:sp>
        <p:sp>
          <p:nvSpPr>
            <p:cNvPr id="99" name="ZoneTexte 98">
              <a:extLst>
                <a:ext uri="{FF2B5EF4-FFF2-40B4-BE49-F238E27FC236}">
                  <a16:creationId xmlns:a16="http://schemas.microsoft.com/office/drawing/2014/main" xmlns="" id="{5FF59BE0-6704-714D-96CF-B4B6C4CD0567}"/>
                </a:ext>
              </a:extLst>
            </p:cNvPr>
            <p:cNvSpPr txBox="1"/>
            <p:nvPr/>
          </p:nvSpPr>
          <p:spPr>
            <a:xfrm>
              <a:off x="7218307" y="3039766"/>
              <a:ext cx="1431362" cy="21376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1.30-5.00 pm  </a:t>
              </a:r>
            </a:p>
            <a:p>
              <a:pPr algn="ctr">
                <a:lnSpc>
                  <a:spcPct val="120000"/>
                </a:lnSpc>
              </a:pPr>
              <a:r>
                <a:rPr lang="fr-FR" sz="9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Numerical</a:t>
              </a:r>
              <a:r>
                <a:rPr lang="fr-FR" sz="9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workshop</a:t>
              </a:r>
            </a:p>
            <a:p>
              <a:pPr algn="ctr">
                <a:lnSpc>
                  <a:spcPct val="120000"/>
                </a:lnSpc>
              </a:pPr>
              <a:endParaRPr lang="fr-FR" sz="4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95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Segmentation, exploration, </a:t>
              </a:r>
              <a:r>
                <a:rPr lang="fr-FR" sz="95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visualization</a:t>
              </a:r>
              <a:r>
                <a:rPr lang="fr-FR" sz="95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, </a:t>
              </a:r>
              <a:r>
                <a:rPr lang="fr-FR" sz="95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cell</a:t>
              </a:r>
              <a:r>
                <a:rPr lang="fr-FR" sz="95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</a:t>
              </a:r>
              <a:r>
                <a:rPr lang="fr-FR" sz="95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tracking</a:t>
              </a:r>
              <a:r>
                <a:rPr lang="fr-FR" sz="95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(3D)</a:t>
              </a:r>
            </a:p>
            <a:p>
              <a:pPr algn="ctr">
                <a:lnSpc>
                  <a:spcPct val="120000"/>
                </a:lnSpc>
              </a:pPr>
              <a:endParaRPr lang="fr-FR" sz="3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9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P. Lemaire</a:t>
              </a:r>
            </a:p>
            <a:p>
              <a:pPr algn="ctr">
                <a:lnSpc>
                  <a:spcPct val="120000"/>
                </a:lnSpc>
              </a:pPr>
              <a:r>
                <a:rPr lang="fr-FR" sz="9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C. Godin</a:t>
              </a:r>
            </a:p>
            <a:p>
              <a:pPr algn="ctr">
                <a:lnSpc>
                  <a:spcPct val="120000"/>
                </a:lnSpc>
              </a:pPr>
              <a:r>
                <a:rPr lang="fr-FR" sz="9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G. </a:t>
              </a:r>
              <a:r>
                <a:rPr lang="fr-FR" sz="9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Malandain</a:t>
              </a:r>
              <a:endParaRPr lang="fr-FR" sz="9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i="1" dirty="0">
                  <a:solidFill>
                    <a:schemeClr val="bg1"/>
                  </a:solidFill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Room 321</a:t>
              </a:r>
            </a:p>
          </p:txBody>
        </p:sp>
      </p:grpSp>
      <p:sp>
        <p:nvSpPr>
          <p:cNvPr id="101" name="ZoneTexte 100">
            <a:extLst>
              <a:ext uri="{FF2B5EF4-FFF2-40B4-BE49-F238E27FC236}">
                <a16:creationId xmlns:a16="http://schemas.microsoft.com/office/drawing/2014/main" xmlns="" id="{3B7B066D-68E9-494F-A956-FB1C410C10D2}"/>
              </a:ext>
            </a:extLst>
          </p:cNvPr>
          <p:cNvSpPr txBox="1"/>
          <p:nvPr/>
        </p:nvSpPr>
        <p:spPr>
          <a:xfrm>
            <a:off x="2993481" y="6203497"/>
            <a:ext cx="1255473" cy="4339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7.00-9 pm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diner</a:t>
            </a:r>
          </a:p>
          <a:p>
            <a:pPr algn="ctr">
              <a:lnSpc>
                <a:spcPct val="120000"/>
              </a:lnSpc>
            </a:pPr>
            <a:r>
              <a:rPr lang="fr-FR" sz="10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305</a:t>
            </a:r>
          </a:p>
        </p:txBody>
      </p:sp>
      <p:sp>
        <p:nvSpPr>
          <p:cNvPr id="102" name="ZoneTexte 101">
            <a:extLst>
              <a:ext uri="{FF2B5EF4-FFF2-40B4-BE49-F238E27FC236}">
                <a16:creationId xmlns:a16="http://schemas.microsoft.com/office/drawing/2014/main" xmlns="" id="{1D266B32-4938-9047-80A4-1911F65012F2}"/>
              </a:ext>
            </a:extLst>
          </p:cNvPr>
          <p:cNvSpPr txBox="1"/>
          <p:nvPr/>
        </p:nvSpPr>
        <p:spPr>
          <a:xfrm>
            <a:off x="7810738" y="6203497"/>
            <a:ext cx="1622560" cy="4339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6.00-9.00 pm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cocktail</a:t>
            </a:r>
          </a:p>
          <a:p>
            <a:pPr algn="ctr">
              <a:lnSpc>
                <a:spcPct val="120000"/>
              </a:lnSpc>
            </a:pPr>
            <a:r>
              <a:rPr lang="fr-FR" sz="10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305</a:t>
            </a:r>
          </a:p>
        </p:txBody>
      </p:sp>
      <p:sp>
        <p:nvSpPr>
          <p:cNvPr id="104" name="ZoneTexte 103">
            <a:extLst>
              <a:ext uri="{FF2B5EF4-FFF2-40B4-BE49-F238E27FC236}">
                <a16:creationId xmlns:a16="http://schemas.microsoft.com/office/drawing/2014/main" xmlns="" id="{EE52584D-2A13-7347-8167-185248D459D8}"/>
              </a:ext>
            </a:extLst>
          </p:cNvPr>
          <p:cNvSpPr txBox="1"/>
          <p:nvPr/>
        </p:nvSpPr>
        <p:spPr>
          <a:xfrm>
            <a:off x="9663632" y="1030405"/>
            <a:ext cx="2632338" cy="618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9.30-11.00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E. Faure, Y. </a:t>
            </a: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Trass</a:t>
            </a:r>
            <a:endParaRPr lang="fr-FR" sz="1000" b="1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b="1" i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TBA</a:t>
            </a:r>
            <a:endParaRPr lang="fr-FR" sz="1000" i="1">
              <a:solidFill>
                <a:schemeClr val="bg1"/>
              </a:solidFill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i="1" dirty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306</a:t>
            </a:r>
          </a:p>
        </p:txBody>
      </p:sp>
      <p:sp>
        <p:nvSpPr>
          <p:cNvPr id="106" name="ZoneTexte 105">
            <a:extLst>
              <a:ext uri="{FF2B5EF4-FFF2-40B4-BE49-F238E27FC236}">
                <a16:creationId xmlns:a16="http://schemas.microsoft.com/office/drawing/2014/main" xmlns="" id="{74B827DC-B3AD-A740-98E7-C9A062B888C2}"/>
              </a:ext>
            </a:extLst>
          </p:cNvPr>
          <p:cNvSpPr txBox="1"/>
          <p:nvPr/>
        </p:nvSpPr>
        <p:spPr>
          <a:xfrm>
            <a:off x="455224" y="235597"/>
            <a:ext cx="1673855" cy="2650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100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Monday</a:t>
            </a:r>
            <a:r>
              <a:rPr lang="fr-FR" sz="11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</a:t>
            </a:r>
            <a:r>
              <a:rPr lang="fr-FR" sz="1100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February</a:t>
            </a:r>
            <a:r>
              <a:rPr lang="fr-FR" sz="11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8th</a:t>
            </a:r>
          </a:p>
        </p:txBody>
      </p:sp>
      <p:sp>
        <p:nvSpPr>
          <p:cNvPr id="107" name="ZoneTexte 106">
            <a:extLst>
              <a:ext uri="{FF2B5EF4-FFF2-40B4-BE49-F238E27FC236}">
                <a16:creationId xmlns:a16="http://schemas.microsoft.com/office/drawing/2014/main" xmlns="" id="{245BFCF1-3AA7-374D-B115-4CF9E692E08E}"/>
              </a:ext>
            </a:extLst>
          </p:cNvPr>
          <p:cNvSpPr txBox="1"/>
          <p:nvPr/>
        </p:nvSpPr>
        <p:spPr>
          <a:xfrm>
            <a:off x="2781997" y="412949"/>
            <a:ext cx="1733167" cy="2650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1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Tuesday </a:t>
            </a:r>
            <a:r>
              <a:rPr lang="fr-FR" sz="1100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February</a:t>
            </a:r>
            <a:r>
              <a:rPr lang="fr-FR" sz="11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9th</a:t>
            </a:r>
          </a:p>
        </p:txBody>
      </p:sp>
      <p:sp>
        <p:nvSpPr>
          <p:cNvPr id="108" name="ZoneTexte 107">
            <a:extLst>
              <a:ext uri="{FF2B5EF4-FFF2-40B4-BE49-F238E27FC236}">
                <a16:creationId xmlns:a16="http://schemas.microsoft.com/office/drawing/2014/main" xmlns="" id="{72D89A11-2423-6546-924C-2B251476B869}"/>
              </a:ext>
            </a:extLst>
          </p:cNvPr>
          <p:cNvSpPr txBox="1"/>
          <p:nvPr/>
        </p:nvSpPr>
        <p:spPr>
          <a:xfrm>
            <a:off x="4954890" y="427372"/>
            <a:ext cx="2013693" cy="2650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100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Wednesday</a:t>
            </a:r>
            <a:r>
              <a:rPr lang="fr-FR" sz="11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</a:t>
            </a:r>
            <a:r>
              <a:rPr lang="fr-FR" sz="1100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February</a:t>
            </a:r>
            <a:r>
              <a:rPr lang="fr-FR" sz="11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10th</a:t>
            </a:r>
          </a:p>
        </p:txBody>
      </p:sp>
      <p:sp>
        <p:nvSpPr>
          <p:cNvPr id="110" name="ZoneTexte 109">
            <a:extLst>
              <a:ext uri="{FF2B5EF4-FFF2-40B4-BE49-F238E27FC236}">
                <a16:creationId xmlns:a16="http://schemas.microsoft.com/office/drawing/2014/main" xmlns="" id="{28F10451-37F9-5D47-81F6-7A3DA49256E7}"/>
              </a:ext>
            </a:extLst>
          </p:cNvPr>
          <p:cNvSpPr txBox="1"/>
          <p:nvPr/>
        </p:nvSpPr>
        <p:spPr>
          <a:xfrm>
            <a:off x="7536103" y="427371"/>
            <a:ext cx="1885452" cy="2650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1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Thursday </a:t>
            </a:r>
            <a:r>
              <a:rPr lang="fr-FR" sz="1100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February</a:t>
            </a:r>
            <a:r>
              <a:rPr lang="fr-FR" sz="11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11th</a:t>
            </a:r>
          </a:p>
        </p:txBody>
      </p:sp>
      <p:sp>
        <p:nvSpPr>
          <p:cNvPr id="111" name="ZoneTexte 110">
            <a:extLst>
              <a:ext uri="{FF2B5EF4-FFF2-40B4-BE49-F238E27FC236}">
                <a16:creationId xmlns:a16="http://schemas.microsoft.com/office/drawing/2014/main" xmlns="" id="{E549FFF0-41E4-964D-9228-DEF53BF094ED}"/>
              </a:ext>
            </a:extLst>
          </p:cNvPr>
          <p:cNvSpPr txBox="1"/>
          <p:nvPr/>
        </p:nvSpPr>
        <p:spPr>
          <a:xfrm>
            <a:off x="10093229" y="426815"/>
            <a:ext cx="1669047" cy="2650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1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Friday </a:t>
            </a:r>
            <a:r>
              <a:rPr lang="fr-FR" sz="1100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February</a:t>
            </a:r>
            <a:r>
              <a:rPr lang="fr-FR" sz="11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12th</a:t>
            </a:r>
          </a:p>
        </p:txBody>
      </p:sp>
      <p:sp>
        <p:nvSpPr>
          <p:cNvPr id="115" name="ZoneTexte 114">
            <a:extLst>
              <a:ext uri="{FF2B5EF4-FFF2-40B4-BE49-F238E27FC236}">
                <a16:creationId xmlns:a16="http://schemas.microsoft.com/office/drawing/2014/main" xmlns="" id="{E2030B3C-345E-9049-84F8-E6BFAE5295FE}"/>
              </a:ext>
            </a:extLst>
          </p:cNvPr>
          <p:cNvSpPr txBox="1"/>
          <p:nvPr/>
        </p:nvSpPr>
        <p:spPr>
          <a:xfrm>
            <a:off x="1541303" y="-3573"/>
            <a:ext cx="8840882" cy="3120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4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Cell</a:t>
            </a:r>
            <a:r>
              <a:rPr lang="fr-FR" sz="14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Dynamics in </a:t>
            </a:r>
            <a:r>
              <a:rPr lang="fr-FR" sz="14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Developmental</a:t>
            </a:r>
            <a:r>
              <a:rPr lang="fr-FR" sz="14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</a:t>
            </a:r>
            <a:r>
              <a:rPr lang="fr-FR" sz="14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Systems</a:t>
            </a:r>
            <a:r>
              <a:rPr lang="fr-FR" sz="14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</a:t>
            </a:r>
            <a:r>
              <a:rPr lang="fr-FR" sz="14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</a:t>
            </a:r>
            <a:r>
              <a:rPr lang="fr-FR" sz="14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PSL-</a:t>
            </a:r>
            <a:r>
              <a:rPr lang="fr-FR" sz="1400" i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Qlife</a:t>
            </a:r>
            <a:r>
              <a:rPr lang="fr-FR" sz="14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Winter </a:t>
            </a:r>
            <a:r>
              <a:rPr lang="fr-FR" sz="1400" i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school</a:t>
            </a:r>
            <a:r>
              <a:rPr lang="fr-FR" sz="14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– </a:t>
            </a:r>
            <a:r>
              <a:rPr lang="fr-FR" sz="1400" i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February</a:t>
            </a:r>
            <a:r>
              <a:rPr lang="fr-FR" sz="14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8th -12th 2021</a:t>
            </a:r>
          </a:p>
        </p:txBody>
      </p:sp>
      <p:sp>
        <p:nvSpPr>
          <p:cNvPr id="120" name="ZoneTexte 119">
            <a:extLst>
              <a:ext uri="{FF2B5EF4-FFF2-40B4-BE49-F238E27FC236}">
                <a16:creationId xmlns:a16="http://schemas.microsoft.com/office/drawing/2014/main" xmlns="" id="{E79C83FC-4C42-554B-B106-DDDB06B154AC}"/>
              </a:ext>
            </a:extLst>
          </p:cNvPr>
          <p:cNvSpPr txBox="1"/>
          <p:nvPr/>
        </p:nvSpPr>
        <p:spPr>
          <a:xfrm>
            <a:off x="68545" y="5087717"/>
            <a:ext cx="2343911" cy="233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5.00-5.30 pm coffee break Room 305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xmlns="" id="{EAAC3CA6-14B0-374F-8287-798194AA0157}"/>
              </a:ext>
            </a:extLst>
          </p:cNvPr>
          <p:cNvSpPr txBox="1"/>
          <p:nvPr/>
        </p:nvSpPr>
        <p:spPr>
          <a:xfrm>
            <a:off x="11797990" y="5854391"/>
            <a:ext cx="1107996" cy="4025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fr-FR" dirty="0"/>
              <a:t>	</a:t>
            </a:r>
          </a:p>
        </p:txBody>
      </p:sp>
      <p:sp>
        <p:nvSpPr>
          <p:cNvPr id="119" name="ZoneTexte 118">
            <a:extLst>
              <a:ext uri="{FF2B5EF4-FFF2-40B4-BE49-F238E27FC236}">
                <a16:creationId xmlns:a16="http://schemas.microsoft.com/office/drawing/2014/main" xmlns="" id="{81D75FE2-29A3-6847-A591-B17248D49482}"/>
              </a:ext>
            </a:extLst>
          </p:cNvPr>
          <p:cNvSpPr txBox="1"/>
          <p:nvPr/>
        </p:nvSpPr>
        <p:spPr>
          <a:xfrm>
            <a:off x="2615539" y="716779"/>
            <a:ext cx="2002472" cy="233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9.15-9.30 </a:t>
            </a:r>
            <a:r>
              <a:rPr lang="fr-FR" sz="900" i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Coffee Room 305</a:t>
            </a:r>
          </a:p>
        </p:txBody>
      </p:sp>
      <p:sp>
        <p:nvSpPr>
          <p:cNvPr id="123" name="ZoneTexte 122">
            <a:extLst>
              <a:ext uri="{FF2B5EF4-FFF2-40B4-BE49-F238E27FC236}">
                <a16:creationId xmlns:a16="http://schemas.microsoft.com/office/drawing/2014/main" xmlns="" id="{F7380B0A-F174-E94D-BD9D-2A9B490DE45E}"/>
              </a:ext>
            </a:extLst>
          </p:cNvPr>
          <p:cNvSpPr txBox="1"/>
          <p:nvPr/>
        </p:nvSpPr>
        <p:spPr>
          <a:xfrm>
            <a:off x="5124878" y="724011"/>
            <a:ext cx="2002472" cy="233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9.15-9.30 </a:t>
            </a:r>
            <a:r>
              <a:rPr lang="fr-FR" sz="900" i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Coffee Room 305</a:t>
            </a:r>
          </a:p>
        </p:txBody>
      </p:sp>
      <p:sp>
        <p:nvSpPr>
          <p:cNvPr id="124" name="ZoneTexte 123">
            <a:extLst>
              <a:ext uri="{FF2B5EF4-FFF2-40B4-BE49-F238E27FC236}">
                <a16:creationId xmlns:a16="http://schemas.microsoft.com/office/drawing/2014/main" xmlns="" id="{6988A3A1-8A7C-D746-9E67-E5F11A3A610D}"/>
              </a:ext>
            </a:extLst>
          </p:cNvPr>
          <p:cNvSpPr txBox="1"/>
          <p:nvPr/>
        </p:nvSpPr>
        <p:spPr>
          <a:xfrm>
            <a:off x="7530645" y="725296"/>
            <a:ext cx="2002472" cy="233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9.15-9.30 </a:t>
            </a:r>
            <a:r>
              <a:rPr lang="fr-FR" sz="900" i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Coffee Room 305</a:t>
            </a:r>
          </a:p>
        </p:txBody>
      </p:sp>
      <p:sp>
        <p:nvSpPr>
          <p:cNvPr id="125" name="ZoneTexte 124">
            <a:extLst>
              <a:ext uri="{FF2B5EF4-FFF2-40B4-BE49-F238E27FC236}">
                <a16:creationId xmlns:a16="http://schemas.microsoft.com/office/drawing/2014/main" xmlns="" id="{C43093E9-C48D-034A-AC8A-B5B5C3AD5944}"/>
              </a:ext>
            </a:extLst>
          </p:cNvPr>
          <p:cNvSpPr txBox="1"/>
          <p:nvPr/>
        </p:nvSpPr>
        <p:spPr>
          <a:xfrm>
            <a:off x="9925629" y="713422"/>
            <a:ext cx="2002472" cy="233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9.15-9.30 </a:t>
            </a:r>
            <a:r>
              <a:rPr lang="fr-FR" sz="900" i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am</a:t>
            </a: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Coffee Room 305</a:t>
            </a:r>
          </a:p>
        </p:txBody>
      </p:sp>
      <p:grpSp>
        <p:nvGrpSpPr>
          <p:cNvPr id="112" name="Groupe 111">
            <a:extLst>
              <a:ext uri="{FF2B5EF4-FFF2-40B4-BE49-F238E27FC236}">
                <a16:creationId xmlns:a16="http://schemas.microsoft.com/office/drawing/2014/main" xmlns="" id="{92FC9F8A-F677-8741-B8D0-1F2A1C9D28D6}"/>
              </a:ext>
            </a:extLst>
          </p:cNvPr>
          <p:cNvGrpSpPr/>
          <p:nvPr/>
        </p:nvGrpSpPr>
        <p:grpSpPr>
          <a:xfrm>
            <a:off x="9680905" y="3176367"/>
            <a:ext cx="1386476" cy="1885798"/>
            <a:chOff x="2373468" y="3026211"/>
            <a:chExt cx="1386476" cy="2099630"/>
          </a:xfrm>
        </p:grpSpPr>
        <p:sp>
          <p:nvSpPr>
            <p:cNvPr id="113" name="Rectangle à coins arrondis 112">
              <a:extLst>
                <a:ext uri="{FF2B5EF4-FFF2-40B4-BE49-F238E27FC236}">
                  <a16:creationId xmlns:a16="http://schemas.microsoft.com/office/drawing/2014/main" xmlns="" id="{AE559F04-DDC3-4548-A6A2-9115CA759E4F}"/>
                </a:ext>
              </a:extLst>
            </p:cNvPr>
            <p:cNvSpPr/>
            <p:nvPr/>
          </p:nvSpPr>
          <p:spPr>
            <a:xfrm>
              <a:off x="2475815" y="3026211"/>
              <a:ext cx="1181783" cy="209963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  <a:alpha val="9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fr-FR" sz="16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</p:txBody>
        </p:sp>
        <p:sp>
          <p:nvSpPr>
            <p:cNvPr id="114" name="ZoneTexte 113">
              <a:extLst>
                <a:ext uri="{FF2B5EF4-FFF2-40B4-BE49-F238E27FC236}">
                  <a16:creationId xmlns:a16="http://schemas.microsoft.com/office/drawing/2014/main" xmlns="" id="{84F6DCA4-E3DE-9A42-9C48-F24BFD243815}"/>
                </a:ext>
              </a:extLst>
            </p:cNvPr>
            <p:cNvSpPr txBox="1"/>
            <p:nvPr/>
          </p:nvSpPr>
          <p:spPr>
            <a:xfrm>
              <a:off x="2373468" y="3160565"/>
              <a:ext cx="1386476" cy="19018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1.30-5.00 pm  </a:t>
              </a:r>
            </a:p>
            <a:p>
              <a:pPr algn="ctr">
                <a:lnSpc>
                  <a:spcPct val="120000"/>
                </a:lnSpc>
              </a:pPr>
              <a:r>
                <a:rPr lang="fr-FR" sz="9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Numerical</a:t>
              </a:r>
              <a:r>
                <a:rPr lang="fr-FR" sz="9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workshop</a:t>
              </a:r>
            </a:p>
            <a:p>
              <a:pPr algn="ctr">
                <a:lnSpc>
                  <a:spcPct val="120000"/>
                </a:lnSpc>
              </a:pPr>
              <a:endParaRPr lang="fr-FR" sz="4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Integration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of spatial and 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genomics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data </a:t>
              </a:r>
            </a:p>
            <a:p>
              <a:pPr algn="ctr">
                <a:lnSpc>
                  <a:spcPct val="120000"/>
                </a:lnSpc>
              </a:pPr>
              <a:endParaRPr lang="fr-FR" sz="4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E. Faure</a:t>
              </a:r>
            </a:p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P. Lemaire</a:t>
              </a:r>
            </a:p>
            <a:p>
              <a:pPr lvl="0" algn="ctr">
                <a:lnSpc>
                  <a:spcPct val="120000"/>
                </a:lnSpc>
              </a:pPr>
              <a:r>
                <a:rPr lang="fr-FR" sz="1000" i="1" dirty="0">
                  <a:solidFill>
                    <a:prstClr val="white"/>
                  </a:solidFill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Room </a:t>
              </a:r>
              <a:r>
                <a:rPr lang="fr-FR" sz="1000" i="1" dirty="0">
                  <a:solidFill>
                    <a:schemeClr val="bg1"/>
                  </a:solidFill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321</a:t>
              </a:r>
              <a:endParaRPr lang="fr-FR" sz="1000" i="1" dirty="0">
                <a:solidFill>
                  <a:prstClr val="white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</p:txBody>
        </p:sp>
      </p:grpSp>
      <p:grpSp>
        <p:nvGrpSpPr>
          <p:cNvPr id="122" name="Groupe 121">
            <a:extLst>
              <a:ext uri="{FF2B5EF4-FFF2-40B4-BE49-F238E27FC236}">
                <a16:creationId xmlns:a16="http://schemas.microsoft.com/office/drawing/2014/main" xmlns="" id="{72A2B317-5A88-5941-9AC1-F790605F7D42}"/>
              </a:ext>
            </a:extLst>
          </p:cNvPr>
          <p:cNvGrpSpPr/>
          <p:nvPr/>
        </p:nvGrpSpPr>
        <p:grpSpPr>
          <a:xfrm>
            <a:off x="10903569" y="3176367"/>
            <a:ext cx="1386476" cy="1886391"/>
            <a:chOff x="3596132" y="3026212"/>
            <a:chExt cx="1386476" cy="2100290"/>
          </a:xfrm>
        </p:grpSpPr>
        <p:sp>
          <p:nvSpPr>
            <p:cNvPr id="127" name="Rectangle à coins arrondis 126">
              <a:extLst>
                <a:ext uri="{FF2B5EF4-FFF2-40B4-BE49-F238E27FC236}">
                  <a16:creationId xmlns:a16="http://schemas.microsoft.com/office/drawing/2014/main" xmlns="" id="{935B8FA0-BED8-9E42-B0D7-AC3054FD1698}"/>
                </a:ext>
              </a:extLst>
            </p:cNvPr>
            <p:cNvSpPr/>
            <p:nvPr/>
          </p:nvSpPr>
          <p:spPr>
            <a:xfrm>
              <a:off x="3708533" y="3026212"/>
              <a:ext cx="1175363" cy="210029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  <a:alpha val="9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fr-FR" sz="1600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</p:txBody>
        </p:sp>
        <p:sp>
          <p:nvSpPr>
            <p:cNvPr id="130" name="ZoneTexte 129">
              <a:extLst>
                <a:ext uri="{FF2B5EF4-FFF2-40B4-BE49-F238E27FC236}">
                  <a16:creationId xmlns:a16="http://schemas.microsoft.com/office/drawing/2014/main" xmlns="" id="{8E89BD24-0326-CC49-9A7B-C22C16C25497}"/>
                </a:ext>
              </a:extLst>
            </p:cNvPr>
            <p:cNvSpPr txBox="1"/>
            <p:nvPr/>
          </p:nvSpPr>
          <p:spPr>
            <a:xfrm>
              <a:off x="3596132" y="3161031"/>
              <a:ext cx="1386476" cy="19018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1.30-5.00 pm  </a:t>
              </a:r>
            </a:p>
            <a:p>
              <a:pPr algn="ctr">
                <a:lnSpc>
                  <a:spcPct val="120000"/>
                </a:lnSpc>
              </a:pPr>
              <a:r>
                <a:rPr lang="fr-FR" sz="900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Numerical</a:t>
              </a:r>
              <a:r>
                <a:rPr lang="fr-FR" sz="9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workshop</a:t>
              </a:r>
              <a:endParaRPr lang="fr-FR" sz="4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endParaRPr lang="fr-FR" sz="400" b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Integration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of spatial and </a:t>
              </a:r>
              <a:r>
                <a:rPr lang="fr-FR" sz="1000" b="1" dirty="0" err="1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genomics</a:t>
              </a:r>
              <a:r>
                <a:rPr lang="fr-FR" sz="1000" b="1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 data </a:t>
              </a:r>
            </a:p>
            <a:p>
              <a:pPr algn="ctr">
                <a:lnSpc>
                  <a:spcPct val="120000"/>
                </a:lnSpc>
              </a:pPr>
              <a:endParaRPr lang="fr-FR" sz="500" b="1" i="1" dirty="0">
                <a:latin typeface="Adobe Myungjo Std M" panose="02020600000000000000" pitchFamily="18" charset="-128"/>
                <a:ea typeface="Adobe Myungjo Std M" panose="02020600000000000000" pitchFamily="18" charset="-128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E. Faure</a:t>
              </a:r>
            </a:p>
            <a:p>
              <a:pPr algn="ctr">
                <a:lnSpc>
                  <a:spcPct val="120000"/>
                </a:lnSpc>
              </a:pPr>
              <a:r>
                <a:rPr lang="fr-FR" sz="1000" dirty="0"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P. Lemaire</a:t>
              </a:r>
            </a:p>
            <a:p>
              <a:pPr algn="ctr">
                <a:lnSpc>
                  <a:spcPct val="120000"/>
                </a:lnSpc>
              </a:pPr>
              <a:r>
                <a:rPr lang="fr-FR" sz="1000" i="1" dirty="0">
                  <a:solidFill>
                    <a:schemeClr val="bg1"/>
                  </a:solidFill>
                  <a:latin typeface="Adobe Myungjo Std M" panose="02020600000000000000" pitchFamily="18" charset="-128"/>
                  <a:ea typeface="Adobe Myungjo Std M" panose="02020600000000000000" pitchFamily="18" charset="-128"/>
                </a:rPr>
                <a:t>Room 313</a:t>
              </a:r>
            </a:p>
          </p:txBody>
        </p:sp>
      </p:grpSp>
      <p:sp>
        <p:nvSpPr>
          <p:cNvPr id="133" name="Rectangle à coins arrondis 132">
            <a:extLst>
              <a:ext uri="{FF2B5EF4-FFF2-40B4-BE49-F238E27FC236}">
                <a16:creationId xmlns:a16="http://schemas.microsoft.com/office/drawing/2014/main" xmlns="" id="{FE43E3A4-352C-8341-83D3-119FD1355307}"/>
              </a:ext>
            </a:extLst>
          </p:cNvPr>
          <p:cNvSpPr/>
          <p:nvPr/>
        </p:nvSpPr>
        <p:spPr>
          <a:xfrm>
            <a:off x="2526293" y="5339715"/>
            <a:ext cx="2341505" cy="637929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134" name="ZoneTexte 133">
            <a:extLst>
              <a:ext uri="{FF2B5EF4-FFF2-40B4-BE49-F238E27FC236}">
                <a16:creationId xmlns:a16="http://schemas.microsoft.com/office/drawing/2014/main" xmlns="" id="{93BD3D07-FE90-744A-8AB7-B3C3E372675A}"/>
              </a:ext>
            </a:extLst>
          </p:cNvPr>
          <p:cNvSpPr txBox="1"/>
          <p:nvPr/>
        </p:nvSpPr>
        <p:spPr>
          <a:xfrm>
            <a:off x="2653648" y="5393741"/>
            <a:ext cx="2002471" cy="6186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5.30-6.30 pm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V. </a:t>
            </a: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Grieneisen</a:t>
            </a:r>
            <a:endParaRPr lang="fr-FR" sz="1000" b="1" dirty="0">
              <a:solidFill>
                <a:srgbClr val="FF0000"/>
              </a:solidFill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b="1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TBA</a:t>
            </a:r>
            <a:endParaRPr lang="fr-FR" sz="1000" i="1" dirty="0">
              <a:solidFill>
                <a:prstClr val="white"/>
              </a:solidFill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i="1" dirty="0">
                <a:solidFill>
                  <a:prstClr val="white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</a:t>
            </a:r>
            <a:r>
              <a:rPr lang="fr-FR" sz="1000" i="1" dirty="0" err="1">
                <a:solidFill>
                  <a:prstClr val="white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Favard</a:t>
            </a:r>
            <a:endParaRPr lang="fr-FR" sz="1000" i="1" dirty="0">
              <a:solidFill>
                <a:prstClr val="white"/>
              </a:solidFill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126" name="ZoneTexte 125">
            <a:extLst>
              <a:ext uri="{FF2B5EF4-FFF2-40B4-BE49-F238E27FC236}">
                <a16:creationId xmlns:a16="http://schemas.microsoft.com/office/drawing/2014/main" xmlns="" id="{00AE7ABF-2CF6-A646-9CA2-D170AF1B253B}"/>
              </a:ext>
            </a:extLst>
          </p:cNvPr>
          <p:cNvSpPr txBox="1"/>
          <p:nvPr/>
        </p:nvSpPr>
        <p:spPr>
          <a:xfrm>
            <a:off x="2478914" y="5072391"/>
            <a:ext cx="2343911" cy="233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5.00-5.30 pm coffee break Room 305</a:t>
            </a:r>
          </a:p>
        </p:txBody>
      </p:sp>
      <p:sp>
        <p:nvSpPr>
          <p:cNvPr id="129" name="Rectangle à coins arrondis 128">
            <a:extLst>
              <a:ext uri="{FF2B5EF4-FFF2-40B4-BE49-F238E27FC236}">
                <a16:creationId xmlns:a16="http://schemas.microsoft.com/office/drawing/2014/main" xmlns="" id="{226D019A-2A1B-0740-8AE6-8AF967C83156}"/>
              </a:ext>
            </a:extLst>
          </p:cNvPr>
          <p:cNvSpPr/>
          <p:nvPr/>
        </p:nvSpPr>
        <p:spPr>
          <a:xfrm>
            <a:off x="7430549" y="5074545"/>
            <a:ext cx="2318771" cy="253688"/>
          </a:xfrm>
          <a:prstGeom prst="roundRect">
            <a:avLst/>
          </a:prstGeom>
          <a:solidFill>
            <a:schemeClr val="bg1">
              <a:lumMod val="95000"/>
              <a:alpha val="94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4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137" name="Rectangle à coins arrondis 136">
            <a:extLst>
              <a:ext uri="{FF2B5EF4-FFF2-40B4-BE49-F238E27FC236}">
                <a16:creationId xmlns:a16="http://schemas.microsoft.com/office/drawing/2014/main" xmlns="" id="{2E07362A-DF51-5B46-BEDC-BA3EAF176795}"/>
              </a:ext>
            </a:extLst>
          </p:cNvPr>
          <p:cNvSpPr/>
          <p:nvPr/>
        </p:nvSpPr>
        <p:spPr>
          <a:xfrm>
            <a:off x="4969292" y="5066964"/>
            <a:ext cx="2318771" cy="253688"/>
          </a:xfrm>
          <a:prstGeom prst="roundRect">
            <a:avLst/>
          </a:prstGeom>
          <a:solidFill>
            <a:schemeClr val="bg1">
              <a:lumMod val="95000"/>
              <a:alpha val="94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138" name="ZoneTexte 137">
            <a:extLst>
              <a:ext uri="{FF2B5EF4-FFF2-40B4-BE49-F238E27FC236}">
                <a16:creationId xmlns:a16="http://schemas.microsoft.com/office/drawing/2014/main" xmlns="" id="{5C86D5D9-B5EC-BA4B-889D-A127303561B8}"/>
              </a:ext>
            </a:extLst>
          </p:cNvPr>
          <p:cNvSpPr txBox="1"/>
          <p:nvPr/>
        </p:nvSpPr>
        <p:spPr>
          <a:xfrm>
            <a:off x="4912863" y="5087717"/>
            <a:ext cx="2343911" cy="233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5.00-5.30 pm coffee break Room 305</a:t>
            </a:r>
          </a:p>
        </p:txBody>
      </p:sp>
      <p:sp>
        <p:nvSpPr>
          <p:cNvPr id="139" name="ZoneTexte 138">
            <a:extLst>
              <a:ext uri="{FF2B5EF4-FFF2-40B4-BE49-F238E27FC236}">
                <a16:creationId xmlns:a16="http://schemas.microsoft.com/office/drawing/2014/main" xmlns="" id="{C5CD5360-C753-4F46-AB6F-D6C1248A762F}"/>
              </a:ext>
            </a:extLst>
          </p:cNvPr>
          <p:cNvSpPr txBox="1"/>
          <p:nvPr/>
        </p:nvSpPr>
        <p:spPr>
          <a:xfrm>
            <a:off x="7236493" y="5106264"/>
            <a:ext cx="2590774" cy="2492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5.00-5.30 pm coffee break Room 305</a:t>
            </a:r>
          </a:p>
        </p:txBody>
      </p:sp>
      <p:sp>
        <p:nvSpPr>
          <p:cNvPr id="140" name="Rectangle à coins arrondis 139">
            <a:extLst>
              <a:ext uri="{FF2B5EF4-FFF2-40B4-BE49-F238E27FC236}">
                <a16:creationId xmlns:a16="http://schemas.microsoft.com/office/drawing/2014/main" xmlns="" id="{59B245A2-7603-794D-AD3F-E9B5843E593B}"/>
              </a:ext>
            </a:extLst>
          </p:cNvPr>
          <p:cNvSpPr/>
          <p:nvPr/>
        </p:nvSpPr>
        <p:spPr>
          <a:xfrm>
            <a:off x="4956943" y="5345515"/>
            <a:ext cx="2341505" cy="637929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141" name="ZoneTexte 140">
            <a:extLst>
              <a:ext uri="{FF2B5EF4-FFF2-40B4-BE49-F238E27FC236}">
                <a16:creationId xmlns:a16="http://schemas.microsoft.com/office/drawing/2014/main" xmlns="" id="{391A9CFF-5B17-2A4A-9D13-D1B331F7BB10}"/>
              </a:ext>
            </a:extLst>
          </p:cNvPr>
          <p:cNvSpPr txBox="1"/>
          <p:nvPr/>
        </p:nvSpPr>
        <p:spPr>
          <a:xfrm>
            <a:off x="4834134" y="5369396"/>
            <a:ext cx="2529201" cy="618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5.30-6.30 pm 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D. </a:t>
            </a:r>
            <a:r>
              <a:rPr lang="fr-FR" sz="1000" b="1" dirty="0" err="1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Vignjevic</a:t>
            </a:r>
            <a:endParaRPr lang="fr-FR" sz="1000" b="1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b="1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TBA</a:t>
            </a:r>
            <a:endParaRPr lang="fr-FR" sz="1000" i="1" dirty="0">
              <a:solidFill>
                <a:prstClr val="white"/>
              </a:solidFill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lvl="0" algn="ctr">
              <a:lnSpc>
                <a:spcPct val="120000"/>
              </a:lnSpc>
            </a:pPr>
            <a:r>
              <a:rPr lang="fr-FR" sz="1000" i="1" dirty="0">
                <a:solidFill>
                  <a:prstClr val="white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</a:t>
            </a:r>
            <a:r>
              <a:rPr lang="fr-FR" sz="1000" i="1" dirty="0" err="1">
                <a:solidFill>
                  <a:prstClr val="white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Favard</a:t>
            </a:r>
            <a:endParaRPr lang="fr-FR" sz="1000" i="1" dirty="0">
              <a:solidFill>
                <a:prstClr val="white"/>
              </a:solidFill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142" name="Rectangle à coins arrondis 141">
            <a:extLst>
              <a:ext uri="{FF2B5EF4-FFF2-40B4-BE49-F238E27FC236}">
                <a16:creationId xmlns:a16="http://schemas.microsoft.com/office/drawing/2014/main" xmlns="" id="{3AED6C97-9C2D-F943-B2CF-7A8CCEC4C5B1}"/>
              </a:ext>
            </a:extLst>
          </p:cNvPr>
          <p:cNvSpPr/>
          <p:nvPr/>
        </p:nvSpPr>
        <p:spPr>
          <a:xfrm>
            <a:off x="7405873" y="5347837"/>
            <a:ext cx="2341505" cy="637929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143" name="ZoneTexte 142">
            <a:extLst>
              <a:ext uri="{FF2B5EF4-FFF2-40B4-BE49-F238E27FC236}">
                <a16:creationId xmlns:a16="http://schemas.microsoft.com/office/drawing/2014/main" xmlns="" id="{3BF20086-7C38-B34F-A2D1-9E9C2FBBD18A}"/>
              </a:ext>
            </a:extLst>
          </p:cNvPr>
          <p:cNvSpPr txBox="1"/>
          <p:nvPr/>
        </p:nvSpPr>
        <p:spPr>
          <a:xfrm>
            <a:off x="7633066" y="5401863"/>
            <a:ext cx="1802799" cy="6412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5.30-6.30 pm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H. </a:t>
            </a:r>
            <a:r>
              <a:rPr lang="fr-FR" sz="1000" b="1" dirty="0" err="1" smtClean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Jonsson</a:t>
            </a:r>
            <a:endParaRPr lang="fr-FR" sz="1000" b="1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b="1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TBA</a:t>
            </a:r>
            <a:endParaRPr lang="fr-FR" sz="1000" i="1" dirty="0">
              <a:solidFill>
                <a:prstClr val="white"/>
              </a:solidFill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i="1" dirty="0">
                <a:solidFill>
                  <a:prstClr val="white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</a:t>
            </a:r>
            <a:r>
              <a:rPr lang="fr-FR" sz="1000" i="1" dirty="0" err="1">
                <a:solidFill>
                  <a:prstClr val="white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Favard</a:t>
            </a:r>
            <a:endParaRPr lang="fr-FR" sz="1000" i="1" dirty="0">
              <a:solidFill>
                <a:prstClr val="white"/>
              </a:solidFill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148" name="Rectangle à coins arrondis 147">
            <a:extLst>
              <a:ext uri="{FF2B5EF4-FFF2-40B4-BE49-F238E27FC236}">
                <a16:creationId xmlns:a16="http://schemas.microsoft.com/office/drawing/2014/main" xmlns="" id="{5F2170BF-8758-0A4A-AB11-D716205CF0B4}"/>
              </a:ext>
            </a:extLst>
          </p:cNvPr>
          <p:cNvSpPr/>
          <p:nvPr/>
        </p:nvSpPr>
        <p:spPr>
          <a:xfrm>
            <a:off x="9862382" y="5061906"/>
            <a:ext cx="2318771" cy="253688"/>
          </a:xfrm>
          <a:prstGeom prst="roundRect">
            <a:avLst/>
          </a:prstGeom>
          <a:solidFill>
            <a:schemeClr val="bg1">
              <a:lumMod val="95000"/>
              <a:alpha val="94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149" name="ZoneTexte 148">
            <a:extLst>
              <a:ext uri="{FF2B5EF4-FFF2-40B4-BE49-F238E27FC236}">
                <a16:creationId xmlns:a16="http://schemas.microsoft.com/office/drawing/2014/main" xmlns="" id="{EB36E20F-6633-7145-925D-0BAFFD5F7571}"/>
              </a:ext>
            </a:extLst>
          </p:cNvPr>
          <p:cNvSpPr txBox="1"/>
          <p:nvPr/>
        </p:nvSpPr>
        <p:spPr>
          <a:xfrm>
            <a:off x="9789664" y="5071236"/>
            <a:ext cx="2343911" cy="233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900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5.00-5.30 pm coffee break Room 305</a:t>
            </a:r>
          </a:p>
        </p:txBody>
      </p:sp>
      <p:sp>
        <p:nvSpPr>
          <p:cNvPr id="150" name="Rectangle à coins arrondis 149">
            <a:extLst>
              <a:ext uri="{FF2B5EF4-FFF2-40B4-BE49-F238E27FC236}">
                <a16:creationId xmlns:a16="http://schemas.microsoft.com/office/drawing/2014/main" xmlns="" id="{A73CC4AD-8194-6A45-9F5D-D548689B1491}"/>
              </a:ext>
            </a:extLst>
          </p:cNvPr>
          <p:cNvSpPr/>
          <p:nvPr/>
        </p:nvSpPr>
        <p:spPr>
          <a:xfrm>
            <a:off x="9837706" y="5335198"/>
            <a:ext cx="2341505" cy="637929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fr-FR" sz="160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  <p:sp>
        <p:nvSpPr>
          <p:cNvPr id="151" name="ZoneTexte 150">
            <a:extLst>
              <a:ext uri="{FF2B5EF4-FFF2-40B4-BE49-F238E27FC236}">
                <a16:creationId xmlns:a16="http://schemas.microsoft.com/office/drawing/2014/main" xmlns="" id="{BA884E02-D522-4C44-B6DF-60E83F9BC8C3}"/>
              </a:ext>
            </a:extLst>
          </p:cNvPr>
          <p:cNvSpPr txBox="1"/>
          <p:nvPr/>
        </p:nvSpPr>
        <p:spPr>
          <a:xfrm>
            <a:off x="10155817" y="5389224"/>
            <a:ext cx="1620957" cy="6412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000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5.30-6.30 pm </a:t>
            </a:r>
            <a:r>
              <a:rPr lang="fr-FR" sz="1000" b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L. </a:t>
            </a:r>
            <a:r>
              <a:rPr lang="fr-FR" sz="1000" b="1" dirty="0" err="1" smtClean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Perie</a:t>
            </a:r>
            <a:endParaRPr lang="fr-FR" sz="1000" b="1" dirty="0"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b="1" i="1" dirty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TBA</a:t>
            </a:r>
            <a:endParaRPr lang="fr-FR" sz="1000" i="1" dirty="0">
              <a:solidFill>
                <a:prstClr val="white"/>
              </a:solidFill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lang="fr-FR" sz="1000" i="1" dirty="0">
                <a:solidFill>
                  <a:prstClr val="white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Room </a:t>
            </a:r>
            <a:r>
              <a:rPr lang="fr-FR" sz="1000" i="1" dirty="0" err="1">
                <a:solidFill>
                  <a:prstClr val="white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Favard</a:t>
            </a:r>
            <a:endParaRPr lang="fr-FR" sz="1000" i="1" dirty="0">
              <a:solidFill>
                <a:prstClr val="white"/>
              </a:solidFill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09997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13224</TotalTime>
  <Words>647</Words>
  <Application>Microsoft Macintosh PowerPoint</Application>
  <PresentationFormat>Personnalisé</PresentationFormat>
  <Paragraphs>166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melissa dewulf</dc:creator>
  <cp:lastModifiedBy>Patrick CHARNAY</cp:lastModifiedBy>
  <cp:revision>66</cp:revision>
  <cp:lastPrinted>2020-09-03T09:09:10Z</cp:lastPrinted>
  <dcterms:created xsi:type="dcterms:W3CDTF">2020-03-06T13:23:52Z</dcterms:created>
  <dcterms:modified xsi:type="dcterms:W3CDTF">2020-10-12T08:54:10Z</dcterms:modified>
</cp:coreProperties>
</file>