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5" r:id="rId2"/>
  </p:sldIdLst>
  <p:sldSz cx="9906000" cy="6858000" type="A4"/>
  <p:notesSz cx="6867525" cy="99917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006600"/>
    <a:srgbClr val="FF0066"/>
    <a:srgbClr val="FFFF99"/>
    <a:srgbClr val="FFCC00"/>
    <a:srgbClr val="FF9933"/>
    <a:srgbClr val="CC0000"/>
    <a:srgbClr val="66FFFF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71" autoAdjust="0"/>
    <p:restoredTop sz="90929"/>
  </p:normalViewPr>
  <p:slideViewPr>
    <p:cSldViewPr>
      <p:cViewPr varScale="1">
        <p:scale>
          <a:sx n="85" d="100"/>
          <a:sy n="85" d="100"/>
        </p:scale>
        <p:origin x="-1176" y="-77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5928" cy="500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167" tIns="49583" rIns="99167" bIns="49583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s-E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1597" y="0"/>
            <a:ext cx="2975928" cy="500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167" tIns="49583" rIns="99167" bIns="49583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s-E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91409"/>
            <a:ext cx="2975928" cy="500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167" tIns="49583" rIns="99167" bIns="49583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s-E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1597" y="9491409"/>
            <a:ext cx="2975928" cy="500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167" tIns="49583" rIns="99167" bIns="49583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985A40C9-6BA5-4C67-85C7-CB5E575414C5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500317"/>
          </a:xfrm>
          <a:prstGeom prst="rect">
            <a:avLst/>
          </a:prstGeom>
        </p:spPr>
        <p:txBody>
          <a:bodyPr vert="horz" lIns="99167" tIns="49583" rIns="99167" bIns="49583" rtlCol="0"/>
          <a:lstStyle>
            <a:lvl1pPr algn="l">
              <a:defRPr sz="13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90008" y="0"/>
            <a:ext cx="2975928" cy="500317"/>
          </a:xfrm>
          <a:prstGeom prst="rect">
            <a:avLst/>
          </a:prstGeom>
        </p:spPr>
        <p:txBody>
          <a:bodyPr vert="horz" lIns="99167" tIns="49583" rIns="99167" bIns="49583" rtlCol="0"/>
          <a:lstStyle>
            <a:lvl1pPr algn="r">
              <a:defRPr sz="1300"/>
            </a:lvl1pPr>
          </a:lstStyle>
          <a:p>
            <a:fld id="{FE46DCFE-6B99-4688-AEE1-A4D1E5EDC2EC}" type="datetimeFigureOut">
              <a:rPr lang="es-AR" smtClean="0"/>
              <a:pPr/>
              <a:t>10/02/2020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749300"/>
            <a:ext cx="5410200" cy="3746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167" tIns="49583" rIns="99167" bIns="49583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753" y="4745705"/>
            <a:ext cx="5494020" cy="4497371"/>
          </a:xfrm>
          <a:prstGeom prst="rect">
            <a:avLst/>
          </a:prstGeom>
        </p:spPr>
        <p:txBody>
          <a:bodyPr vert="horz" lIns="99167" tIns="49583" rIns="99167" bIns="49583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89583"/>
            <a:ext cx="2975928" cy="500317"/>
          </a:xfrm>
          <a:prstGeom prst="rect">
            <a:avLst/>
          </a:prstGeom>
        </p:spPr>
        <p:txBody>
          <a:bodyPr vert="horz" lIns="99167" tIns="49583" rIns="99167" bIns="49583" rtlCol="0" anchor="b"/>
          <a:lstStyle>
            <a:lvl1pPr algn="l">
              <a:defRPr sz="13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90008" y="9489583"/>
            <a:ext cx="2975928" cy="500317"/>
          </a:xfrm>
          <a:prstGeom prst="rect">
            <a:avLst/>
          </a:prstGeom>
        </p:spPr>
        <p:txBody>
          <a:bodyPr vert="horz" lIns="99167" tIns="49583" rIns="99167" bIns="49583" rtlCol="0" anchor="b"/>
          <a:lstStyle>
            <a:lvl1pPr algn="r">
              <a:defRPr sz="1300"/>
            </a:lvl1pPr>
          </a:lstStyle>
          <a:p>
            <a:fld id="{48EA2103-7286-4AE4-AB9B-0EAA353EE74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0B0A89-5BA7-49FA-B061-A074E6A5F1D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964612-444F-42A0-B87F-6F29709C958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28E916-298F-4E0C-9F87-F674382C770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98550B-723A-4FA7-BDF3-7EC91248A96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2C283D-B6A0-4EDE-8C51-6B83E408F30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AD15D5-D2FE-46F3-8F73-6B291409C64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8DB7E-A3BE-4BC1-B018-D3534C3E80A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0C9DA-8206-4039-BB02-7D31F03235B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8B8923-662C-4EA6-9458-E79F9B95732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33FE5-0FBA-4239-AC55-BB0E2151AE7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D7F4C2-D5FD-4853-AF24-23F957BED13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82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AE2CD4F-6B68-4E7E-A2BA-C03066D303C3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2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228600" y="0"/>
            <a:ext cx="5715000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185738" indent="-185738"/>
            <a:r>
              <a:rPr lang="es-MX" b="1" i="1" dirty="0">
                <a:latin typeface="Arial" charset="0"/>
              </a:rPr>
              <a:t>¿Qué tienen en común...</a:t>
            </a:r>
          </a:p>
          <a:p>
            <a:pPr marL="952500" lvl="1" indent="-373063">
              <a:buClr>
                <a:srgbClr val="7030A0"/>
              </a:buClr>
              <a:buFont typeface="Wingdings" pitchFamily="2" charset="2"/>
              <a:buChar char="v"/>
            </a:pPr>
            <a:r>
              <a:rPr lang="es-MX" sz="16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El hilo de sutura</a:t>
            </a:r>
          </a:p>
          <a:p>
            <a:pPr marL="952500" lvl="1" indent="-373063">
              <a:buClr>
                <a:srgbClr val="7030A0"/>
              </a:buClr>
              <a:buFont typeface="Wingdings" pitchFamily="2" charset="2"/>
              <a:buChar char="v"/>
            </a:pPr>
            <a:r>
              <a:rPr lang="es-MX" sz="16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La pintura de tu cuarto</a:t>
            </a:r>
          </a:p>
          <a:p>
            <a:pPr marL="952500" lvl="1" indent="-373063">
              <a:buClr>
                <a:srgbClr val="7030A0"/>
              </a:buClr>
              <a:buFont typeface="Wingdings" pitchFamily="2" charset="2"/>
              <a:buChar char="v"/>
            </a:pPr>
            <a:r>
              <a:rPr lang="es-MX" sz="1600" b="1" i="1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Una </a:t>
            </a:r>
            <a:r>
              <a:rPr lang="es-MX" sz="16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botella de gaseosa</a:t>
            </a:r>
            <a:endParaRPr lang="es-MX" sz="1600" b="1" i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marL="952500" lvl="1" indent="-373063">
              <a:buClr>
                <a:srgbClr val="7030A0"/>
              </a:buClr>
              <a:buFont typeface="Wingdings" pitchFamily="2" charset="2"/>
              <a:buChar char="v"/>
            </a:pPr>
            <a:r>
              <a:rPr lang="es-MX" sz="16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Un </a:t>
            </a:r>
            <a:r>
              <a:rPr lang="es-MX" sz="16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envase biodegradable</a:t>
            </a:r>
            <a:endParaRPr lang="es-MX" sz="1600" b="1" i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marL="952500" lvl="1" indent="-373063">
              <a:buClr>
                <a:srgbClr val="7030A0"/>
              </a:buClr>
              <a:buFont typeface="Wingdings" pitchFamily="2" charset="2"/>
              <a:buChar char="v"/>
            </a:pPr>
            <a:r>
              <a:rPr lang="es-MX" sz="16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Un colchón</a:t>
            </a:r>
          </a:p>
          <a:p>
            <a:pPr marL="952500" lvl="1" indent="-373063">
              <a:buClr>
                <a:srgbClr val="7030A0"/>
              </a:buClr>
              <a:buFont typeface="Wingdings" pitchFamily="2" charset="2"/>
              <a:buChar char="v"/>
            </a:pPr>
            <a:r>
              <a:rPr lang="es-MX" sz="16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Un sedal para pescar...?</a:t>
            </a:r>
            <a:endParaRPr lang="en-US" sz="1600" b="1" i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3" name="WordArt 9"/>
          <p:cNvSpPr>
            <a:spLocks noChangeArrowheads="1" noChangeShapeType="1" noTextEdit="1"/>
          </p:cNvSpPr>
          <p:nvPr/>
        </p:nvSpPr>
        <p:spPr bwMode="auto">
          <a:xfrm rot="201870">
            <a:off x="215900" y="1828800"/>
            <a:ext cx="4127500" cy="1752600"/>
          </a:xfrm>
          <a:prstGeom prst="rect">
            <a:avLst/>
          </a:prstGeom>
        </p:spPr>
        <p:txBody>
          <a:bodyPr wrap="none" fromWordArt="1">
            <a:prstTxWarp prst="textCascadeUp">
              <a:avLst/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0066"/>
              </a:extrusionClr>
            </a:sp3d>
          </a:bodyPr>
          <a:lstStyle/>
          <a:p>
            <a:pPr algn="ctr"/>
            <a:r>
              <a:rPr lang="es-AR" sz="3600" b="1" i="1" kern="10" dirty="0">
                <a:ln w="9525">
                  <a:round/>
                  <a:headEnd/>
                  <a:tailEnd/>
                </a:ln>
                <a:solidFill>
                  <a:schemeClr val="accent6">
                    <a:lumMod val="40000"/>
                    <a:lumOff val="60000"/>
                  </a:schemeClr>
                </a:solidFill>
                <a:latin typeface="Ravie" pitchFamily="82" charset="0"/>
              </a:rPr>
              <a:t>POLIMEROS</a:t>
            </a: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4953000" y="2762816"/>
            <a:ext cx="5105400" cy="112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AR" sz="1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mundo, construyeron </a:t>
            </a:r>
            <a:r>
              <a:rPr lang="es-AR" sz="18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nuestro presente y abrieron paso a las nuevas tecnologías</a:t>
            </a:r>
            <a:r>
              <a:rPr lang="es-AR" sz="1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endParaRPr lang="es-AR" sz="600" b="1" i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AR" b="1" i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Anotate</a:t>
            </a:r>
            <a:r>
              <a:rPr lang="es-AR" b="1" i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!!!</a:t>
            </a:r>
            <a:endParaRPr lang="en-US" b="1" i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0" y="3887212"/>
            <a:ext cx="10134600" cy="307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AR" sz="18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Teoría y práctica de la síntesis de materiales poliméricos y sus aplicaciones: Nylon, poliuretanos, barnices y </a:t>
            </a:r>
            <a:r>
              <a:rPr lang="es-AR" sz="1800" b="1" i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poliestireno</a:t>
            </a:r>
            <a:r>
              <a:rPr lang="es-AR" sz="18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s-MX" sz="1400" b="1" i="1" dirty="0" smtClean="0"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s-MX" sz="1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Optativa </a:t>
            </a:r>
            <a:r>
              <a:rPr lang="es-MX" sz="1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para la </a:t>
            </a:r>
            <a:r>
              <a:rPr lang="es-MX" sz="1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 Licenciatura </a:t>
            </a:r>
            <a:r>
              <a:rPr lang="es-MX" sz="1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en Ciencias Químicas (5 puntos) y de </a:t>
            </a:r>
            <a:r>
              <a:rPr lang="es-MX" sz="1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Doctorado</a:t>
            </a:r>
            <a:r>
              <a:rPr lang="es-AR" sz="1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 para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licenciados en Ciencias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Químicas (</a:t>
            </a:r>
            <a:r>
              <a:rPr lang="es-AR" sz="1400" smtClean="0">
                <a:latin typeface="Arial" pitchFamily="34" charset="0"/>
                <a:cs typeface="Arial" pitchFamily="34" charset="0"/>
              </a:rPr>
              <a:t>5 puntos),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Ciencias Físicas, Odontólogos e Ingenieros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1400" b="1" i="1" dirty="0"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s-MX" sz="1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Correlativas (alumnos de grado): </a:t>
            </a:r>
            <a:r>
              <a:rPr lang="es-MX" sz="1400" dirty="0" smtClean="0">
                <a:latin typeface="Arial" pitchFamily="34" charset="0"/>
                <a:cs typeface="Arial" pitchFamily="34" charset="0"/>
              </a:rPr>
              <a:t>Examen final </a:t>
            </a:r>
            <a:r>
              <a:rPr lang="es-MX" sz="1400" dirty="0">
                <a:latin typeface="Arial" pitchFamily="34" charset="0"/>
                <a:cs typeface="Arial" pitchFamily="34" charset="0"/>
              </a:rPr>
              <a:t>de Química Orgánica </a:t>
            </a:r>
            <a:r>
              <a:rPr lang="es-MX" sz="1400" dirty="0" smtClean="0">
                <a:latin typeface="Arial" pitchFamily="34" charset="0"/>
                <a:cs typeface="Arial" pitchFamily="34" charset="0"/>
              </a:rPr>
              <a:t>II.</a:t>
            </a:r>
            <a:endParaRPr lang="es-MX" sz="1400" dirty="0">
              <a:latin typeface="Arial" pitchFamily="34" charset="0"/>
              <a:cs typeface="Arial" pitchFamily="34" charset="0"/>
            </a:endParaRPr>
          </a:p>
          <a:p>
            <a:r>
              <a:rPr lang="es-AR" sz="1400" b="1" i="1" dirty="0" smtClean="0">
                <a:latin typeface="Arial" pitchFamily="34" charset="0"/>
                <a:cs typeface="Arial" pitchFamily="34" charset="0"/>
              </a:rPr>
              <a:t>Horarios tentativos: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s-AR" sz="1400" u="sng" dirty="0" smtClean="0">
                <a:latin typeface="Arial" pitchFamily="34" charset="0"/>
                <a:cs typeface="Arial" pitchFamily="34" charset="0"/>
              </a:rPr>
              <a:t>Teóricas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: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martes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y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jueves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de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18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a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20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hs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. - </a:t>
            </a:r>
            <a:r>
              <a:rPr lang="es-AR" sz="1400" u="sng" dirty="0" smtClean="0">
                <a:latin typeface="Arial" pitchFamily="34" charset="0"/>
                <a:cs typeface="Arial" pitchFamily="34" charset="0"/>
              </a:rPr>
              <a:t>Laboratorio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: </a:t>
            </a:r>
            <a:r>
              <a:rPr lang="es-AR" sz="1400" dirty="0" err="1" smtClean="0">
                <a:latin typeface="Arial" pitchFamily="34" charset="0"/>
                <a:cs typeface="Arial" pitchFamily="34" charset="0"/>
              </a:rPr>
              <a:t>Miercoles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de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9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a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17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hs.</a:t>
            </a:r>
          </a:p>
          <a:p>
            <a:pPr marL="1965325"/>
            <a:r>
              <a:rPr lang="es-AR" sz="1400" b="1" i="1" dirty="0">
                <a:latin typeface="Arial" pitchFamily="34" charset="0"/>
                <a:cs typeface="Arial" pitchFamily="34" charset="0"/>
              </a:rPr>
              <a:t>Docentes a Cargo:	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Teóricas: 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Dra. Adriana </a:t>
            </a:r>
            <a:r>
              <a:rPr lang="es-ES" sz="1400" b="1" dirty="0" err="1" smtClean="0">
                <a:latin typeface="Arial" pitchFamily="34" charset="0"/>
                <a:cs typeface="Arial" pitchFamily="34" charset="0"/>
              </a:rPr>
              <a:t>Kolender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- Dra. Norma </a:t>
            </a:r>
            <a:r>
              <a:rPr lang="es-ES" sz="1400" b="1" dirty="0" err="1" smtClean="0">
                <a:latin typeface="Arial" pitchFamily="34" charset="0"/>
                <a:cs typeface="Arial" pitchFamily="34" charset="0"/>
              </a:rPr>
              <a:t>D’Accorso</a:t>
            </a:r>
            <a:endParaRPr lang="es-AR" sz="1400" dirty="0" smtClean="0">
              <a:latin typeface="Arial" pitchFamily="34" charset="0"/>
              <a:cs typeface="Arial" pitchFamily="34" charset="0"/>
            </a:endParaRPr>
          </a:p>
          <a:p>
            <a:pPr marL="1965325"/>
            <a:r>
              <a:rPr lang="es-AR" sz="1600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Laboratorio: </a:t>
            </a:r>
            <a:r>
              <a:rPr lang="es-ES" sz="1400" dirty="0" smtClean="0">
                <a:latin typeface="Arial" pitchFamily="34" charset="0"/>
                <a:cs typeface="Arial" pitchFamily="34" charset="0"/>
              </a:rPr>
              <a:t>Dra. Verónica Manzano</a:t>
            </a:r>
            <a:endParaRPr lang="es-AR" sz="1400" dirty="0" smtClean="0">
              <a:latin typeface="Arial" pitchFamily="34" charset="0"/>
              <a:cs typeface="Arial" pitchFamily="34" charset="0"/>
            </a:endParaRPr>
          </a:p>
          <a:p>
            <a:pPr marL="1965325"/>
            <a:endParaRPr lang="es-ES" sz="1400" b="1" i="1" dirty="0" smtClean="0">
              <a:latin typeface="Arial" pitchFamily="34" charset="0"/>
              <a:cs typeface="Arial" pitchFamily="34" charset="0"/>
            </a:endParaRPr>
          </a:p>
          <a:p>
            <a:pPr marL="1965325"/>
            <a:r>
              <a:rPr lang="es-ES" sz="1400" b="1" i="1" dirty="0" smtClean="0">
                <a:latin typeface="Arial" pitchFamily="34" charset="0"/>
                <a:cs typeface="Arial" pitchFamily="34" charset="0"/>
              </a:rPr>
              <a:t>Reunión </a:t>
            </a:r>
            <a:r>
              <a:rPr lang="es-ES" sz="1400" b="1" i="1" dirty="0">
                <a:latin typeface="Arial" pitchFamily="34" charset="0"/>
                <a:cs typeface="Arial" pitchFamily="34" charset="0"/>
              </a:rPr>
              <a:t>preliminar: 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16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Miércoles 11 </a:t>
            </a:r>
            <a:r>
              <a:rPr lang="es-ES" sz="1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 marzo de </a:t>
            </a:r>
            <a:r>
              <a:rPr lang="es-ES" sz="16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2020 a las 16 horas</a:t>
            </a:r>
            <a:endParaRPr lang="es-AR" sz="14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s-ES" sz="1400" b="1" i="1" dirty="0" smtClean="0">
                <a:latin typeface="Arial" pitchFamily="34" charset="0"/>
                <a:cs typeface="Arial" pitchFamily="34" charset="0"/>
              </a:rPr>
              <a:t>		   Inscripción</a:t>
            </a:r>
            <a:r>
              <a:rPr lang="es-ES" sz="1400" b="1" i="1" dirty="0">
                <a:latin typeface="Arial" pitchFamily="34" charset="0"/>
                <a:cs typeface="Arial" pitchFamily="34" charset="0"/>
              </a:rPr>
              <a:t>: </a:t>
            </a:r>
            <a:r>
              <a:rPr lang="es-ES" sz="1400" b="1" i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s-ES" sz="1400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la página de la Facultad</a:t>
            </a:r>
            <a:r>
              <a:rPr lang="es-ES" sz="1400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1400" b="1" i="1" dirty="0" smtClean="0"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s-AR" sz="1400" dirty="0"/>
          </a:p>
        </p:txBody>
      </p:sp>
      <p:sp>
        <p:nvSpPr>
          <p:cNvPr id="12" name="11 Rectángulo"/>
          <p:cNvSpPr/>
          <p:nvPr/>
        </p:nvSpPr>
        <p:spPr>
          <a:xfrm>
            <a:off x="1828800" y="3352800"/>
            <a:ext cx="3332964" cy="461665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MX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Materia Promocional</a:t>
            </a:r>
            <a:endParaRPr lang="es-MX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106952">
            <a:off x="4789955" y="-600578"/>
            <a:ext cx="4729478" cy="3832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6324600" y="1958415"/>
            <a:ext cx="3581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AR" sz="18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Animate</a:t>
            </a:r>
            <a:r>
              <a:rPr lang="es-AR" sz="18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 conocer los secretos de los materiales que el revolucionaron </a:t>
            </a:r>
            <a:r>
              <a:rPr lang="es-AR" sz="1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</a:t>
            </a:r>
            <a:endParaRPr lang="en-US" b="1" i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806</TotalTime>
  <Words>151</Words>
  <Application>Microsoft Office PowerPoint</Application>
  <PresentationFormat>A4 (210 x 297 mm)</PresentationFormat>
  <Paragraphs>23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Default Design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Miriam A. Martins Alho</dc:creator>
  <cp:lastModifiedBy>Norma</cp:lastModifiedBy>
  <cp:revision>73</cp:revision>
  <dcterms:created xsi:type="dcterms:W3CDTF">2002-12-16T20:33:00Z</dcterms:created>
  <dcterms:modified xsi:type="dcterms:W3CDTF">2020-02-10T13:21:40Z</dcterms:modified>
</cp:coreProperties>
</file>